
<file path=[Content_Types].xml><?xml version="1.0" encoding="utf-8"?>
<Types xmlns="http://schemas.openxmlformats.org/package/2006/content-types">
  <Default Extension="png" ContentType="image/png"/>
  <Default Extension="svg" ContentType="image/svg+xml"/>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64"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4630400" cy="8229600"/>
  <p:notesSz cx="8229600" cy="14630400"/>
  <p:embeddedFontLst>
    <p:embeddedFont>
      <p:font typeface="Calibri" panose="020F0502020204030204" pitchFamily="34" charset="0"/>
      <p:regular r:id="rId17"/>
      <p:bold r:id="rId18"/>
      <p:italic r:id="rId19"/>
      <p:boldItalic r:id="rId20"/>
    </p:embeddedFont>
    <p:embeddedFont>
      <p:font typeface="Calibri Light" panose="020F0302020204030204" pitchFamily="34" charset="0"/>
      <p:regular r:id="rId21"/>
      <p:italic r:id="rId22"/>
    </p:embeddedFont>
    <p:embeddedFont>
      <p:font typeface="Source Sans 3" panose="020B0604020202020204" charset="0"/>
      <p:regular r:id="rId23"/>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57" d="100"/>
          <a:sy n="57" d="100"/>
        </p:scale>
        <p:origin x="114" y="15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svg>
</file>

<file path=ppt/media/image4.svg>
</file>

<file path=ppt/media/image5.sv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518504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828800" y="1346836"/>
            <a:ext cx="10972800" cy="2865120"/>
          </a:xfrm>
        </p:spPr>
        <p:txBody>
          <a:bodyPr anchor="b"/>
          <a:lstStyle>
            <a:lvl1pPr algn="ctr">
              <a:defRPr sz="7200"/>
            </a:lvl1pPr>
          </a:lstStyle>
          <a:p>
            <a:r>
              <a:rPr lang="en-US"/>
              <a:t>Click to edit Master title style</a:t>
            </a:r>
            <a:endParaRPr lang="en-US" dirty="0"/>
          </a:p>
        </p:txBody>
      </p:sp>
      <p:sp>
        <p:nvSpPr>
          <p:cNvPr id="3" name="Subtitle 2"/>
          <p:cNvSpPr>
            <a:spLocks noGrp="1"/>
          </p:cNvSpPr>
          <p:nvPr>
            <p:ph type="subTitle" idx="1"/>
          </p:nvPr>
        </p:nvSpPr>
        <p:spPr>
          <a:xfrm>
            <a:off x="1828800" y="4322446"/>
            <a:ext cx="10972800" cy="1986914"/>
          </a:xfrm>
        </p:spPr>
        <p:txBody>
          <a:bodyPr/>
          <a:lstStyle>
            <a:lvl1pPr marL="0" indent="0" algn="ctr">
              <a:buNone/>
              <a:defRPr sz="288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10/24/2025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368706008"/>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10/24/2025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528571707"/>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469880" y="438150"/>
            <a:ext cx="3154680" cy="6974206"/>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005840" y="438150"/>
            <a:ext cx="9281160" cy="6974206"/>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10/24/2025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289684517"/>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91754050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8922339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21988692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Slide 4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5149478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Slide 5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23892914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Slide 6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96604948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7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50875393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lide 8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3655923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10/24/2025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352310354"/>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Slide 9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19114854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Slide 10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03405138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Slide 11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45782997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Slide 12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93187911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Slide 13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45561684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Slide 14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1032448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98220" y="2051686"/>
            <a:ext cx="12618720" cy="3423284"/>
          </a:xfrm>
        </p:spPr>
        <p:txBody>
          <a:bodyPr anchor="b"/>
          <a:lstStyle>
            <a:lvl1pPr>
              <a:defRPr sz="7200"/>
            </a:lvl1pPr>
          </a:lstStyle>
          <a:p>
            <a:r>
              <a:rPr lang="en-US"/>
              <a:t>Click to edit Master title style</a:t>
            </a:r>
            <a:endParaRPr lang="en-US" dirty="0"/>
          </a:p>
        </p:txBody>
      </p:sp>
      <p:sp>
        <p:nvSpPr>
          <p:cNvPr id="3" name="Text Placeholder 2"/>
          <p:cNvSpPr>
            <a:spLocks noGrp="1"/>
          </p:cNvSpPr>
          <p:nvPr>
            <p:ph type="body" idx="1"/>
          </p:nvPr>
        </p:nvSpPr>
        <p:spPr>
          <a:xfrm>
            <a:off x="998220" y="5507356"/>
            <a:ext cx="12618720" cy="1800224"/>
          </a:xfrm>
        </p:spPr>
        <p:txBody>
          <a:bodyPr/>
          <a:lstStyle>
            <a:lvl1pPr marL="0" indent="0">
              <a:buNone/>
              <a:defRPr sz="2880">
                <a:solidFill>
                  <a:schemeClr val="tx1">
                    <a:tint val="75000"/>
                  </a:schemeClr>
                </a:solidFill>
              </a:defRPr>
            </a:lvl1pPr>
            <a:lvl2pPr marL="548640" indent="0">
              <a:buNone/>
              <a:defRPr sz="240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10/24/2025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919942101"/>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05840" y="2190750"/>
            <a:ext cx="6217920" cy="522160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406640" y="2190750"/>
            <a:ext cx="6217920" cy="522160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dirty="0"/>
              <a:t>10/24/2025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48919826"/>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07746" y="438150"/>
            <a:ext cx="12618720" cy="1590676"/>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07746" y="2017396"/>
            <a:ext cx="6189344"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Edit Master text styles</a:t>
            </a:r>
          </a:p>
        </p:txBody>
      </p:sp>
      <p:sp>
        <p:nvSpPr>
          <p:cNvPr id="4" name="Content Placeholder 3"/>
          <p:cNvSpPr>
            <a:spLocks noGrp="1"/>
          </p:cNvSpPr>
          <p:nvPr>
            <p:ph sz="half" idx="2"/>
          </p:nvPr>
        </p:nvSpPr>
        <p:spPr>
          <a:xfrm>
            <a:off x="1007746" y="3006090"/>
            <a:ext cx="6189344" cy="442150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406640" y="2017396"/>
            <a:ext cx="6219826"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Edit Master text styles</a:t>
            </a:r>
          </a:p>
        </p:txBody>
      </p:sp>
      <p:sp>
        <p:nvSpPr>
          <p:cNvPr id="6" name="Content Placeholder 5"/>
          <p:cNvSpPr>
            <a:spLocks noGrp="1"/>
          </p:cNvSpPr>
          <p:nvPr>
            <p:ph sz="quarter" idx="4"/>
          </p:nvPr>
        </p:nvSpPr>
        <p:spPr>
          <a:xfrm>
            <a:off x="7406640" y="3006090"/>
            <a:ext cx="6219826" cy="442150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dirty="0"/>
              <a:t>10/24/2025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85195516"/>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dirty="0"/>
              <a:t>10/24/2025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003488253"/>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10/24/2025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637658314"/>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en-US"/>
              <a:t>Click to edit Master title style</a:t>
            </a:r>
            <a:endParaRPr lang="en-US" dirty="0"/>
          </a:p>
        </p:txBody>
      </p:sp>
      <p:sp>
        <p:nvSpPr>
          <p:cNvPr id="3" name="Content Placeholder 2"/>
          <p:cNvSpPr>
            <a:spLocks noGrp="1"/>
          </p:cNvSpPr>
          <p:nvPr>
            <p:ph idx="1"/>
          </p:nvPr>
        </p:nvSpPr>
        <p:spPr>
          <a:xfrm>
            <a:off x="6219826" y="1184911"/>
            <a:ext cx="7406640" cy="5848350"/>
          </a:xfrm>
        </p:spPr>
        <p:txBody>
          <a:bodyPr/>
          <a:lstStyle>
            <a:lvl1pPr>
              <a:defRPr sz="3840"/>
            </a:lvl1pPr>
            <a:lvl2pPr>
              <a:defRPr sz="3360"/>
            </a:lvl2pPr>
            <a:lvl3pPr>
              <a:defRPr sz="2880"/>
            </a:lvl3pPr>
            <a:lvl4pPr>
              <a:defRPr sz="2400"/>
            </a:lvl4pPr>
            <a:lvl5pPr>
              <a:defRPr sz="2400"/>
            </a:lvl5pPr>
            <a:lvl6pPr>
              <a:defRPr sz="2400"/>
            </a:lvl6pPr>
            <a:lvl7pPr>
              <a:defRPr sz="2400"/>
            </a:lvl7pPr>
            <a:lvl8pPr>
              <a:defRPr sz="2400"/>
            </a:lvl8pPr>
            <a:lvl9pPr>
              <a:defRPr sz="2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10/24/2025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446012481"/>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en-US"/>
              <a:t>Click to edit Master title style</a:t>
            </a:r>
            <a:endParaRPr lang="en-US" dirty="0"/>
          </a:p>
        </p:txBody>
      </p:sp>
      <p:sp>
        <p:nvSpPr>
          <p:cNvPr id="3" name="Picture Placeholder 2"/>
          <p:cNvSpPr>
            <a:spLocks noGrp="1" noChangeAspect="1"/>
          </p:cNvSpPr>
          <p:nvPr>
            <p:ph type="pic" idx="1"/>
          </p:nvPr>
        </p:nvSpPr>
        <p:spPr>
          <a:xfrm>
            <a:off x="6219826" y="1184911"/>
            <a:ext cx="7406640" cy="5848350"/>
          </a:xfrm>
        </p:spPr>
        <p:txBody>
          <a:bodyPr anchor="t"/>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10/24/2025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607982516"/>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05840" y="438150"/>
            <a:ext cx="12618720" cy="159067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05840" y="2190750"/>
            <a:ext cx="12618720" cy="522160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05840" y="7627621"/>
            <a:ext cx="3291840" cy="438150"/>
          </a:xfrm>
          <a:prstGeom prst="rect">
            <a:avLst/>
          </a:prstGeom>
        </p:spPr>
        <p:txBody>
          <a:bodyPr vert="horz" lIns="91440" tIns="45720" rIns="91440" bIns="45720" rtlCol="0" anchor="ctr"/>
          <a:lstStyle>
            <a:lvl1pPr algn="l">
              <a:defRPr sz="1440">
                <a:solidFill>
                  <a:schemeClr val="tx1">
                    <a:tint val="75000"/>
                  </a:schemeClr>
                </a:solidFill>
              </a:defRPr>
            </a:lvl1pPr>
          </a:lstStyle>
          <a:p>
            <a:fld id="{C764DE79-268F-4C1A-8933-263129D2AF90}" type="datetimeFigureOut">
              <a:rPr lang="en-US" dirty="0"/>
              <a:t>10/24/2025</a:t>
            </a:fld>
            <a:endParaRPr lang="en-US" dirty="0"/>
          </a:p>
        </p:txBody>
      </p:sp>
      <p:sp>
        <p:nvSpPr>
          <p:cNvPr id="5" name="Footer Placeholder 4"/>
          <p:cNvSpPr>
            <a:spLocks noGrp="1"/>
          </p:cNvSpPr>
          <p:nvPr>
            <p:ph type="ftr" sz="quarter" idx="3"/>
          </p:nvPr>
        </p:nvSpPr>
        <p:spPr>
          <a:xfrm>
            <a:off x="4846320" y="7627621"/>
            <a:ext cx="4937760" cy="438150"/>
          </a:xfrm>
          <a:prstGeom prst="rect">
            <a:avLst/>
          </a:prstGeom>
        </p:spPr>
        <p:txBody>
          <a:bodyPr vert="horz" lIns="91440" tIns="45720" rIns="91440" bIns="45720" rtlCol="0" anchor="ctr"/>
          <a:lstStyle>
            <a:lvl1pPr algn="ctr">
              <a:defRPr sz="144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332720" y="7627621"/>
            <a:ext cx="3291840" cy="438150"/>
          </a:xfrm>
          <a:prstGeom prst="rect">
            <a:avLst/>
          </a:prstGeom>
        </p:spPr>
        <p:txBody>
          <a:bodyPr vert="horz" lIns="91440" tIns="45720" rIns="91440" bIns="45720" rtlCol="0" anchor="ctr"/>
          <a:lstStyle>
            <a:lvl1pPr algn="r">
              <a:defRPr sz="144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785808697"/>
      </p:ext>
    </p:extLst>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 id="2147483676" r:id="rId12"/>
    <p:sldLayoutId id="2147483677" r:id="rId13"/>
    <p:sldLayoutId id="2147483678" r:id="rId14"/>
    <p:sldLayoutId id="2147483679" r:id="rId15"/>
    <p:sldLayoutId id="2147483680" r:id="rId16"/>
    <p:sldLayoutId id="2147483681" r:id="rId17"/>
    <p:sldLayoutId id="2147483682" r:id="rId18"/>
    <p:sldLayoutId id="2147483683" r:id="rId19"/>
    <p:sldLayoutId id="2147483684" r:id="rId20"/>
    <p:sldLayoutId id="2147483685" r:id="rId21"/>
    <p:sldLayoutId id="2147483686" r:id="rId22"/>
    <p:sldLayoutId id="2147483687" r:id="rId23"/>
    <p:sldLayoutId id="2147483688" r:id="rId24"/>
    <p:sldLayoutId id="2147483689" r:id="rId25"/>
  </p:sldLayoutIdLst>
  <p:hf sldNum="0" hdr="0" ftr="0" dt="0"/>
  <p:txStyles>
    <p:titleStyle>
      <a:lvl1pPr algn="l" defTabSz="1097280" rtl="0" eaLnBrk="1" latinLnBrk="0" hangingPunct="1">
        <a:lnSpc>
          <a:spcPct val="90000"/>
        </a:lnSpc>
        <a:spcBef>
          <a:spcPct val="0"/>
        </a:spcBef>
        <a:buNone/>
        <a:defRPr sz="5280" kern="1200">
          <a:solidFill>
            <a:schemeClr val="tx1"/>
          </a:solidFill>
          <a:latin typeface="+mj-lt"/>
          <a:ea typeface="+mj-ea"/>
          <a:cs typeface="+mj-cs"/>
        </a:defRPr>
      </a:lvl1pPr>
    </p:titleStyle>
    <p:bodyStyle>
      <a:lvl1pPr marL="274320" indent="-274320" algn="l" defTabSz="1097280" rtl="0" eaLnBrk="1" latinLnBrk="0" hangingPunct="1">
        <a:lnSpc>
          <a:spcPct val="90000"/>
        </a:lnSpc>
        <a:spcBef>
          <a:spcPts val="1200"/>
        </a:spcBef>
        <a:buFont typeface="Arial" panose="020B0604020202020204" pitchFamily="34" charset="0"/>
        <a:buChar char="•"/>
        <a:defRPr sz="3360" kern="1200">
          <a:solidFill>
            <a:schemeClr val="tx1"/>
          </a:solidFill>
          <a:latin typeface="+mn-lt"/>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kern="1200">
          <a:solidFill>
            <a:schemeClr val="tx1"/>
          </a:solidFill>
          <a:latin typeface="+mn-lt"/>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22.xml"/><Relationship Id="rId5" Type="http://schemas.openxmlformats.org/officeDocument/2006/relationships/image" Target="../media/image17.png"/><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23.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24.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25.xml"/><Relationship Id="rId6" Type="http://schemas.openxmlformats.org/officeDocument/2006/relationships/image" Target="../media/image21.png"/><Relationship Id="rId5" Type="http://schemas.openxmlformats.org/officeDocument/2006/relationships/hyperlink" Target="https://www.linkedin.com/in/alexandreduboisds/" TargetMode="External"/><Relationship Id="rId4" Type="http://schemas.openxmlformats.org/officeDocument/2006/relationships/hyperlink" Target="mailto:dagbapaola5@gmail.com"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3.xml"/><Relationship Id="rId6" Type="http://schemas.openxmlformats.org/officeDocument/2006/relationships/image" Target="../media/image5.svg"/><Relationship Id="rId5" Type="http://schemas.openxmlformats.org/officeDocument/2006/relationships/image" Target="../media/image4.svg"/><Relationship Id="rId4" Type="http://schemas.openxmlformats.org/officeDocument/2006/relationships/image" Target="../media/image3.sv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4.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18.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63798" y="3043357"/>
            <a:ext cx="7416403" cy="1402556"/>
          </a:xfrm>
          <a:prstGeom prst="rect">
            <a:avLst/>
          </a:prstGeom>
          <a:noFill/>
          <a:ln/>
        </p:spPr>
        <p:txBody>
          <a:bodyPr wrap="square" lIns="0" tIns="0" rIns="0" bIns="0" rtlCol="0" anchor="t"/>
          <a:lstStyle/>
          <a:p>
            <a:pPr marL="0" indent="0" algn="l">
              <a:lnSpc>
                <a:spcPts val="5500"/>
              </a:lnSpc>
              <a:buNone/>
            </a:pPr>
            <a:r>
              <a:rPr lang="en-US" sz="4400" b="1" dirty="0">
                <a:solidFill>
                  <a:srgbClr val="000000"/>
                </a:solidFill>
                <a:latin typeface="Montserrat Bold" pitchFamily="34" charset="0"/>
                <a:ea typeface="Montserrat Bold" pitchFamily="34" charset="-122"/>
                <a:cs typeface="Montserrat Bold" pitchFamily="34" charset="-120"/>
              </a:rPr>
              <a:t>Analyse de Churn Client et Stratégie de Rétention</a:t>
            </a:r>
            <a:endParaRPr lang="en-US" sz="4400" dirty="0"/>
          </a:p>
        </p:txBody>
      </p:sp>
      <p:sp>
        <p:nvSpPr>
          <p:cNvPr id="4" name="Text 1"/>
          <p:cNvSpPr/>
          <p:nvPr/>
        </p:nvSpPr>
        <p:spPr>
          <a:xfrm>
            <a:off x="863798" y="4816078"/>
            <a:ext cx="7416403" cy="370165"/>
          </a:xfrm>
          <a:prstGeom prst="rect">
            <a:avLst/>
          </a:prstGeom>
          <a:noFill/>
          <a:ln/>
        </p:spPr>
        <p:txBody>
          <a:bodyPr wrap="none" lIns="0" tIns="0" rIns="0" bIns="0" rtlCol="0" anchor="t"/>
          <a:lstStyle/>
          <a:p>
            <a:pPr marL="0" indent="0" algn="l">
              <a:lnSpc>
                <a:spcPts val="2900"/>
              </a:lnSpc>
              <a:buNone/>
            </a:pPr>
            <a:r>
              <a:rPr lang="en-US" sz="1900" dirty="0">
                <a:solidFill>
                  <a:srgbClr val="3D3838"/>
                </a:solidFill>
                <a:latin typeface="Source Sans 3" pitchFamily="34" charset="0"/>
                <a:ea typeface="Source Sans 3" pitchFamily="34" charset="-122"/>
                <a:cs typeface="Source Sans 3" pitchFamily="34" charset="-120"/>
              </a:rPr>
              <a:t>De la donnée à la décision — projet de data science appliqué</a:t>
            </a:r>
            <a:endParaRPr lang="en-US" sz="19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804982" y="632698"/>
            <a:ext cx="9683115" cy="522684"/>
          </a:xfrm>
          <a:prstGeom prst="rect">
            <a:avLst/>
          </a:prstGeom>
          <a:noFill/>
          <a:ln/>
        </p:spPr>
        <p:txBody>
          <a:bodyPr wrap="none" lIns="0" tIns="0" rIns="0" bIns="0" rtlCol="0" anchor="t"/>
          <a:lstStyle/>
          <a:p>
            <a:pPr marL="0" indent="0" algn="l">
              <a:lnSpc>
                <a:spcPts val="4100"/>
              </a:lnSpc>
              <a:buNone/>
            </a:pPr>
            <a:r>
              <a:rPr lang="en-US" sz="3250" b="1" dirty="0">
                <a:solidFill>
                  <a:srgbClr val="000000"/>
                </a:solidFill>
                <a:latin typeface="Montserrat Bold" pitchFamily="34" charset="0"/>
                <a:ea typeface="Montserrat Bold" pitchFamily="34" charset="-122"/>
                <a:cs typeface="Montserrat Bold" pitchFamily="34" charset="-120"/>
              </a:rPr>
              <a:t>Stratégie de Rétention et Prochaines Étapes</a:t>
            </a:r>
            <a:endParaRPr lang="en-US" sz="3250" dirty="0"/>
          </a:p>
        </p:txBody>
      </p:sp>
      <p:sp>
        <p:nvSpPr>
          <p:cNvPr id="3" name="Text 1"/>
          <p:cNvSpPr/>
          <p:nvPr/>
        </p:nvSpPr>
        <p:spPr>
          <a:xfrm>
            <a:off x="804982" y="1247299"/>
            <a:ext cx="3688080" cy="326588"/>
          </a:xfrm>
          <a:prstGeom prst="rect">
            <a:avLst/>
          </a:prstGeom>
          <a:noFill/>
          <a:ln/>
        </p:spPr>
        <p:txBody>
          <a:bodyPr wrap="none" lIns="0" tIns="0" rIns="0" bIns="0" rtlCol="0" anchor="t"/>
          <a:lstStyle/>
          <a:p>
            <a:pPr marL="0" indent="0" algn="l">
              <a:lnSpc>
                <a:spcPts val="2550"/>
              </a:lnSpc>
              <a:buNone/>
            </a:pPr>
            <a:r>
              <a:rPr lang="en-US" sz="2050" b="1" dirty="0">
                <a:solidFill>
                  <a:srgbClr val="000000"/>
                </a:solidFill>
                <a:latin typeface="Montserrat Bold" pitchFamily="34" charset="0"/>
                <a:ea typeface="Montserrat Bold" pitchFamily="34" charset="-122"/>
                <a:cs typeface="Montserrat Bold" pitchFamily="34" charset="-120"/>
              </a:rPr>
              <a:t>Plan d'Action Opérationnel</a:t>
            </a:r>
            <a:endParaRPr lang="en-US" sz="2050" dirty="0"/>
          </a:p>
        </p:txBody>
      </p:sp>
      <p:sp>
        <p:nvSpPr>
          <p:cNvPr id="4" name="Shape 2"/>
          <p:cNvSpPr/>
          <p:nvPr/>
        </p:nvSpPr>
        <p:spPr>
          <a:xfrm>
            <a:off x="7299960" y="1918811"/>
            <a:ext cx="30480" cy="5678091"/>
          </a:xfrm>
          <a:prstGeom prst="roundRect">
            <a:avLst>
              <a:gd name="adj" fmla="val 113193"/>
            </a:avLst>
          </a:prstGeom>
          <a:solidFill>
            <a:srgbClr val="D8D4D4"/>
          </a:solidFill>
          <a:ln/>
        </p:spPr>
      </p:sp>
      <p:sp>
        <p:nvSpPr>
          <p:cNvPr id="5" name="Shape 3"/>
          <p:cNvSpPr/>
          <p:nvPr/>
        </p:nvSpPr>
        <p:spPr>
          <a:xfrm>
            <a:off x="6885742" y="2162294"/>
            <a:ext cx="459938" cy="30480"/>
          </a:xfrm>
          <a:prstGeom prst="roundRect">
            <a:avLst>
              <a:gd name="adj" fmla="val 113193"/>
            </a:avLst>
          </a:prstGeom>
          <a:solidFill>
            <a:srgbClr val="D8D4D4"/>
          </a:solidFill>
          <a:ln/>
        </p:spPr>
      </p:sp>
      <p:sp>
        <p:nvSpPr>
          <p:cNvPr id="6" name="Shape 4"/>
          <p:cNvSpPr/>
          <p:nvPr/>
        </p:nvSpPr>
        <p:spPr>
          <a:xfrm>
            <a:off x="7228999" y="2091333"/>
            <a:ext cx="172403" cy="172403"/>
          </a:xfrm>
          <a:prstGeom prst="roundRect">
            <a:avLst>
              <a:gd name="adj" fmla="val 265193"/>
            </a:avLst>
          </a:prstGeom>
          <a:solidFill>
            <a:srgbClr val="2D2E34"/>
          </a:solidFill>
          <a:ln/>
        </p:spPr>
      </p:sp>
      <p:sp>
        <p:nvSpPr>
          <p:cNvPr id="7" name="Text 5"/>
          <p:cNvSpPr/>
          <p:nvPr/>
        </p:nvSpPr>
        <p:spPr>
          <a:xfrm>
            <a:off x="3376612" y="1997869"/>
            <a:ext cx="3018592" cy="326588"/>
          </a:xfrm>
          <a:prstGeom prst="rect">
            <a:avLst/>
          </a:prstGeom>
          <a:noFill/>
          <a:ln/>
        </p:spPr>
        <p:txBody>
          <a:bodyPr wrap="none" lIns="0" tIns="0" rIns="0" bIns="0" rtlCol="0" anchor="t"/>
          <a:lstStyle/>
          <a:p>
            <a:pPr marL="0" indent="0" algn="r">
              <a:lnSpc>
                <a:spcPts val="2550"/>
              </a:lnSpc>
              <a:buNone/>
            </a:pPr>
            <a:r>
              <a:rPr lang="en-US" sz="2050" b="1" dirty="0">
                <a:solidFill>
                  <a:srgbClr val="3D3838"/>
                </a:solidFill>
                <a:latin typeface="Montserrat Bold" pitchFamily="34" charset="0"/>
                <a:ea typeface="Montserrat Bold" pitchFamily="34" charset="-122"/>
                <a:cs typeface="Montserrat Bold" pitchFamily="34" charset="-120"/>
              </a:rPr>
              <a:t>Phase 1 : Déploiement</a:t>
            </a:r>
            <a:endParaRPr lang="en-US" sz="2050" dirty="0"/>
          </a:p>
        </p:txBody>
      </p:sp>
      <p:sp>
        <p:nvSpPr>
          <p:cNvPr id="8" name="Text 6"/>
          <p:cNvSpPr/>
          <p:nvPr/>
        </p:nvSpPr>
        <p:spPr>
          <a:xfrm>
            <a:off x="804982" y="2462451"/>
            <a:ext cx="5590223" cy="690086"/>
          </a:xfrm>
          <a:prstGeom prst="rect">
            <a:avLst/>
          </a:prstGeom>
          <a:noFill/>
          <a:ln/>
        </p:spPr>
        <p:txBody>
          <a:bodyPr wrap="square" lIns="0" tIns="0" rIns="0" bIns="0" rtlCol="0" anchor="t"/>
          <a:lstStyle/>
          <a:p>
            <a:pPr marL="0" indent="0" algn="r">
              <a:lnSpc>
                <a:spcPts val="2700"/>
              </a:lnSpc>
              <a:buNone/>
            </a:pPr>
            <a:r>
              <a:rPr lang="en-US" sz="1800" dirty="0">
                <a:solidFill>
                  <a:srgbClr val="3D3838"/>
                </a:solidFill>
                <a:latin typeface="Source Sans 3" pitchFamily="34" charset="0"/>
                <a:ea typeface="Source Sans 3" pitchFamily="34" charset="-122"/>
                <a:cs typeface="Source Sans 3" pitchFamily="34" charset="-120"/>
              </a:rPr>
              <a:t>Intégration du modèle dans le CRM et identification des clients à haut risque</a:t>
            </a:r>
            <a:endParaRPr lang="en-US" sz="1800" dirty="0"/>
          </a:p>
        </p:txBody>
      </p:sp>
      <p:sp>
        <p:nvSpPr>
          <p:cNvPr id="9" name="Shape 7"/>
          <p:cNvSpPr/>
          <p:nvPr/>
        </p:nvSpPr>
        <p:spPr>
          <a:xfrm>
            <a:off x="7284720" y="3542228"/>
            <a:ext cx="459938" cy="30480"/>
          </a:xfrm>
          <a:prstGeom prst="roundRect">
            <a:avLst>
              <a:gd name="adj" fmla="val 113193"/>
            </a:avLst>
          </a:prstGeom>
          <a:solidFill>
            <a:srgbClr val="D8D4D4"/>
          </a:solidFill>
          <a:ln/>
        </p:spPr>
      </p:sp>
      <p:sp>
        <p:nvSpPr>
          <p:cNvPr id="10" name="Shape 8"/>
          <p:cNvSpPr/>
          <p:nvPr/>
        </p:nvSpPr>
        <p:spPr>
          <a:xfrm>
            <a:off x="7228999" y="3471267"/>
            <a:ext cx="172403" cy="172403"/>
          </a:xfrm>
          <a:prstGeom prst="roundRect">
            <a:avLst>
              <a:gd name="adj" fmla="val 265193"/>
            </a:avLst>
          </a:prstGeom>
          <a:solidFill>
            <a:srgbClr val="2D2E34"/>
          </a:solidFill>
          <a:ln/>
        </p:spPr>
      </p:sp>
      <p:sp>
        <p:nvSpPr>
          <p:cNvPr id="11" name="Text 9"/>
          <p:cNvSpPr/>
          <p:nvPr/>
        </p:nvSpPr>
        <p:spPr>
          <a:xfrm>
            <a:off x="8235196" y="3377803"/>
            <a:ext cx="2913459" cy="326588"/>
          </a:xfrm>
          <a:prstGeom prst="rect">
            <a:avLst/>
          </a:prstGeom>
          <a:noFill/>
          <a:ln/>
        </p:spPr>
        <p:txBody>
          <a:bodyPr wrap="none" lIns="0" tIns="0" rIns="0" bIns="0" rtlCol="0" anchor="t"/>
          <a:lstStyle/>
          <a:p>
            <a:pPr marL="0" indent="0" algn="l">
              <a:lnSpc>
                <a:spcPts val="2550"/>
              </a:lnSpc>
              <a:buNone/>
            </a:pPr>
            <a:r>
              <a:rPr lang="en-US" sz="2050" b="1" dirty="0">
                <a:solidFill>
                  <a:srgbClr val="3D3838"/>
                </a:solidFill>
                <a:latin typeface="Montserrat Bold" pitchFamily="34" charset="0"/>
                <a:ea typeface="Montserrat Bold" pitchFamily="34" charset="-122"/>
                <a:cs typeface="Montserrat Bold" pitchFamily="34" charset="-120"/>
              </a:rPr>
              <a:t>Phase 2 : Campagnes</a:t>
            </a:r>
            <a:endParaRPr lang="en-US" sz="2050" dirty="0"/>
          </a:p>
        </p:txBody>
      </p:sp>
      <p:sp>
        <p:nvSpPr>
          <p:cNvPr id="12" name="Text 10"/>
          <p:cNvSpPr/>
          <p:nvPr/>
        </p:nvSpPr>
        <p:spPr>
          <a:xfrm>
            <a:off x="8235196" y="3842385"/>
            <a:ext cx="5590223" cy="690086"/>
          </a:xfrm>
          <a:prstGeom prst="rect">
            <a:avLst/>
          </a:prstGeom>
          <a:noFill/>
          <a:ln/>
        </p:spPr>
        <p:txBody>
          <a:bodyPr wrap="square" lIns="0" tIns="0" rIns="0" bIns="0" rtlCol="0" anchor="t"/>
          <a:lstStyle/>
          <a:p>
            <a:pPr marL="0" indent="0" algn="l">
              <a:lnSpc>
                <a:spcPts val="2700"/>
              </a:lnSpc>
              <a:buNone/>
            </a:pPr>
            <a:r>
              <a:rPr lang="en-US" sz="1800" dirty="0">
                <a:solidFill>
                  <a:srgbClr val="3D3838"/>
                </a:solidFill>
                <a:latin typeface="Source Sans 3" pitchFamily="34" charset="0"/>
                <a:ea typeface="Source Sans 3" pitchFamily="34" charset="-122"/>
                <a:cs typeface="Source Sans 3" pitchFamily="34" charset="-120"/>
              </a:rPr>
              <a:t>Lancement d'actions personnalisées : offres, primes, formation, programmes d'engagement</a:t>
            </a:r>
            <a:endParaRPr lang="en-US" sz="1800" dirty="0"/>
          </a:p>
        </p:txBody>
      </p:sp>
      <p:sp>
        <p:nvSpPr>
          <p:cNvPr id="13" name="Shape 11"/>
          <p:cNvSpPr/>
          <p:nvPr/>
        </p:nvSpPr>
        <p:spPr>
          <a:xfrm>
            <a:off x="6885742" y="4731663"/>
            <a:ext cx="459938" cy="30480"/>
          </a:xfrm>
          <a:prstGeom prst="roundRect">
            <a:avLst>
              <a:gd name="adj" fmla="val 113193"/>
            </a:avLst>
          </a:prstGeom>
          <a:solidFill>
            <a:srgbClr val="D8D4D4"/>
          </a:solidFill>
          <a:ln/>
        </p:spPr>
      </p:sp>
      <p:sp>
        <p:nvSpPr>
          <p:cNvPr id="14" name="Shape 12"/>
          <p:cNvSpPr/>
          <p:nvPr/>
        </p:nvSpPr>
        <p:spPr>
          <a:xfrm>
            <a:off x="7228999" y="4660702"/>
            <a:ext cx="172403" cy="172403"/>
          </a:xfrm>
          <a:prstGeom prst="roundRect">
            <a:avLst>
              <a:gd name="adj" fmla="val 265193"/>
            </a:avLst>
          </a:prstGeom>
          <a:solidFill>
            <a:srgbClr val="2D2E34"/>
          </a:solidFill>
          <a:ln/>
        </p:spPr>
      </p:sp>
      <p:sp>
        <p:nvSpPr>
          <p:cNvPr id="15" name="Text 13"/>
          <p:cNvSpPr/>
          <p:nvPr/>
        </p:nvSpPr>
        <p:spPr>
          <a:xfrm>
            <a:off x="3521154" y="4567238"/>
            <a:ext cx="2874050" cy="326588"/>
          </a:xfrm>
          <a:prstGeom prst="rect">
            <a:avLst/>
          </a:prstGeom>
          <a:noFill/>
          <a:ln/>
        </p:spPr>
        <p:txBody>
          <a:bodyPr wrap="none" lIns="0" tIns="0" rIns="0" bIns="0" rtlCol="0" anchor="t"/>
          <a:lstStyle/>
          <a:p>
            <a:pPr marL="0" indent="0" algn="r">
              <a:lnSpc>
                <a:spcPts val="2550"/>
              </a:lnSpc>
              <a:buNone/>
            </a:pPr>
            <a:r>
              <a:rPr lang="en-US" sz="2050" b="1" dirty="0">
                <a:solidFill>
                  <a:srgbClr val="3D3838"/>
                </a:solidFill>
                <a:latin typeface="Montserrat Bold" pitchFamily="34" charset="0"/>
                <a:ea typeface="Montserrat Bold" pitchFamily="34" charset="-122"/>
                <a:cs typeface="Montserrat Bold" pitchFamily="34" charset="-120"/>
              </a:rPr>
              <a:t>Phase 3 : A/B Testing</a:t>
            </a:r>
            <a:endParaRPr lang="en-US" sz="2050" dirty="0"/>
          </a:p>
        </p:txBody>
      </p:sp>
      <p:sp>
        <p:nvSpPr>
          <p:cNvPr id="16" name="Text 14"/>
          <p:cNvSpPr/>
          <p:nvPr/>
        </p:nvSpPr>
        <p:spPr>
          <a:xfrm>
            <a:off x="804982" y="5031819"/>
            <a:ext cx="5590223" cy="690086"/>
          </a:xfrm>
          <a:prstGeom prst="rect">
            <a:avLst/>
          </a:prstGeom>
          <a:noFill/>
          <a:ln/>
        </p:spPr>
        <p:txBody>
          <a:bodyPr wrap="square" lIns="0" tIns="0" rIns="0" bIns="0" rtlCol="0" anchor="t"/>
          <a:lstStyle/>
          <a:p>
            <a:pPr marL="0" indent="0" algn="r">
              <a:lnSpc>
                <a:spcPts val="2700"/>
              </a:lnSpc>
              <a:buNone/>
            </a:pPr>
            <a:r>
              <a:rPr lang="en-US" sz="1800" dirty="0">
                <a:solidFill>
                  <a:srgbClr val="3D3838"/>
                </a:solidFill>
                <a:latin typeface="Source Sans 3" pitchFamily="34" charset="0"/>
                <a:ea typeface="Source Sans 3" pitchFamily="34" charset="-122"/>
                <a:cs typeface="Source Sans 3" pitchFamily="34" charset="-120"/>
              </a:rPr>
              <a:t>Test de plusieurs stratégies sur groupes témoins pour optimiser l'efficacité</a:t>
            </a:r>
            <a:endParaRPr lang="en-US" sz="1800" dirty="0"/>
          </a:p>
        </p:txBody>
      </p:sp>
      <p:sp>
        <p:nvSpPr>
          <p:cNvPr id="17" name="Shape 15"/>
          <p:cNvSpPr/>
          <p:nvPr/>
        </p:nvSpPr>
        <p:spPr>
          <a:xfrm>
            <a:off x="7284720" y="5921216"/>
            <a:ext cx="459938" cy="30480"/>
          </a:xfrm>
          <a:prstGeom prst="roundRect">
            <a:avLst>
              <a:gd name="adj" fmla="val 113193"/>
            </a:avLst>
          </a:prstGeom>
          <a:solidFill>
            <a:srgbClr val="D8D4D4"/>
          </a:solidFill>
          <a:ln/>
        </p:spPr>
      </p:sp>
      <p:sp>
        <p:nvSpPr>
          <p:cNvPr id="18" name="Shape 16"/>
          <p:cNvSpPr/>
          <p:nvPr/>
        </p:nvSpPr>
        <p:spPr>
          <a:xfrm>
            <a:off x="7228999" y="5850255"/>
            <a:ext cx="172403" cy="172403"/>
          </a:xfrm>
          <a:prstGeom prst="roundRect">
            <a:avLst>
              <a:gd name="adj" fmla="val 265193"/>
            </a:avLst>
          </a:prstGeom>
          <a:solidFill>
            <a:srgbClr val="2D2E34"/>
          </a:solidFill>
          <a:ln/>
        </p:spPr>
      </p:sp>
      <p:sp>
        <p:nvSpPr>
          <p:cNvPr id="19" name="Text 17"/>
          <p:cNvSpPr/>
          <p:nvPr/>
        </p:nvSpPr>
        <p:spPr>
          <a:xfrm>
            <a:off x="8235196" y="5756791"/>
            <a:ext cx="2756654" cy="326588"/>
          </a:xfrm>
          <a:prstGeom prst="rect">
            <a:avLst/>
          </a:prstGeom>
          <a:noFill/>
          <a:ln/>
        </p:spPr>
        <p:txBody>
          <a:bodyPr wrap="none" lIns="0" tIns="0" rIns="0" bIns="0" rtlCol="0" anchor="t"/>
          <a:lstStyle/>
          <a:p>
            <a:pPr marL="0" indent="0" algn="l">
              <a:lnSpc>
                <a:spcPts val="2550"/>
              </a:lnSpc>
              <a:buNone/>
            </a:pPr>
            <a:r>
              <a:rPr lang="en-US" sz="2050" b="1" dirty="0">
                <a:solidFill>
                  <a:srgbClr val="3D3838"/>
                </a:solidFill>
                <a:latin typeface="Montserrat Bold" pitchFamily="34" charset="0"/>
                <a:ea typeface="Montserrat Bold" pitchFamily="34" charset="-122"/>
                <a:cs typeface="Montserrat Bold" pitchFamily="34" charset="-120"/>
              </a:rPr>
              <a:t>Phase 4 : Évaluation</a:t>
            </a:r>
            <a:endParaRPr lang="en-US" sz="2050" dirty="0"/>
          </a:p>
        </p:txBody>
      </p:sp>
      <p:sp>
        <p:nvSpPr>
          <p:cNvPr id="20" name="Text 18"/>
          <p:cNvSpPr/>
          <p:nvPr/>
        </p:nvSpPr>
        <p:spPr>
          <a:xfrm>
            <a:off x="8235196" y="6221373"/>
            <a:ext cx="5590223" cy="690086"/>
          </a:xfrm>
          <a:prstGeom prst="rect">
            <a:avLst/>
          </a:prstGeom>
          <a:noFill/>
          <a:ln/>
        </p:spPr>
        <p:txBody>
          <a:bodyPr wrap="square" lIns="0" tIns="0" rIns="0" bIns="0" rtlCol="0" anchor="t"/>
          <a:lstStyle/>
          <a:p>
            <a:pPr marL="0" indent="0" algn="l">
              <a:lnSpc>
                <a:spcPts val="2700"/>
              </a:lnSpc>
              <a:buNone/>
            </a:pPr>
            <a:r>
              <a:rPr lang="en-US" sz="1800" dirty="0">
                <a:solidFill>
                  <a:srgbClr val="3D3838"/>
                </a:solidFill>
                <a:latin typeface="Source Sans 3" pitchFamily="34" charset="0"/>
                <a:ea typeface="Source Sans 3" pitchFamily="34" charset="-122"/>
                <a:cs typeface="Source Sans 3" pitchFamily="34" charset="-120"/>
              </a:rPr>
              <a:t>Suivi des résultats à 30, 60 et 90 jours avec ajustements continus</a:t>
            </a:r>
            <a:endParaRPr lang="en-US" sz="18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756642" y="758071"/>
            <a:ext cx="4913590" cy="614124"/>
          </a:xfrm>
          <a:prstGeom prst="rect">
            <a:avLst/>
          </a:prstGeom>
          <a:noFill/>
          <a:ln/>
        </p:spPr>
        <p:txBody>
          <a:bodyPr wrap="none" lIns="0" tIns="0" rIns="0" bIns="0" rtlCol="0" anchor="t"/>
          <a:lstStyle/>
          <a:p>
            <a:pPr marL="0" indent="0" algn="l">
              <a:lnSpc>
                <a:spcPts val="4800"/>
              </a:lnSpc>
              <a:buNone/>
            </a:pPr>
            <a:endParaRPr lang="en-US" sz="3850" dirty="0"/>
          </a:p>
        </p:txBody>
      </p:sp>
      <p:sp>
        <p:nvSpPr>
          <p:cNvPr id="3" name="Text 1"/>
          <p:cNvSpPr/>
          <p:nvPr/>
        </p:nvSpPr>
        <p:spPr>
          <a:xfrm>
            <a:off x="756642" y="1458635"/>
            <a:ext cx="2457807" cy="306943"/>
          </a:xfrm>
          <a:prstGeom prst="rect">
            <a:avLst/>
          </a:prstGeom>
          <a:noFill/>
          <a:ln/>
        </p:spPr>
        <p:txBody>
          <a:bodyPr wrap="none" lIns="0" tIns="0" rIns="0" bIns="0" rtlCol="0" anchor="t"/>
          <a:lstStyle/>
          <a:p>
            <a:pPr marL="0" indent="0" algn="l">
              <a:lnSpc>
                <a:spcPts val="2400"/>
              </a:lnSpc>
              <a:buNone/>
            </a:pPr>
            <a:r>
              <a:rPr lang="en-US" sz="1900" b="1" dirty="0">
                <a:solidFill>
                  <a:srgbClr val="000000"/>
                </a:solidFill>
                <a:latin typeface="Montserrat Bold" pitchFamily="34" charset="0"/>
                <a:ea typeface="Montserrat Bold" pitchFamily="34" charset="-122"/>
                <a:cs typeface="Montserrat Bold" pitchFamily="34" charset="-120"/>
              </a:rPr>
              <a:t>Résultats Attendus</a:t>
            </a:r>
            <a:endParaRPr lang="en-US" sz="1900" dirty="0"/>
          </a:p>
        </p:txBody>
      </p:sp>
      <p:sp>
        <p:nvSpPr>
          <p:cNvPr id="4" name="Text 2"/>
          <p:cNvSpPr/>
          <p:nvPr/>
        </p:nvSpPr>
        <p:spPr>
          <a:xfrm>
            <a:off x="1523048" y="3494961"/>
            <a:ext cx="2659261" cy="540425"/>
          </a:xfrm>
          <a:prstGeom prst="rect">
            <a:avLst/>
          </a:prstGeom>
          <a:noFill/>
          <a:ln/>
        </p:spPr>
        <p:txBody>
          <a:bodyPr wrap="none" lIns="0" tIns="0" rIns="0" bIns="0" rtlCol="0" anchor="t"/>
          <a:lstStyle/>
          <a:p>
            <a:pPr marL="0" indent="0" algn="ctr">
              <a:lnSpc>
                <a:spcPts val="4250"/>
              </a:lnSpc>
              <a:buNone/>
            </a:pPr>
            <a:r>
              <a:rPr lang="en-US" sz="4250" b="1" dirty="0">
                <a:solidFill>
                  <a:srgbClr val="3D3838"/>
                </a:solidFill>
                <a:latin typeface="Montserrat Bold" pitchFamily="34" charset="0"/>
                <a:ea typeface="Montserrat Bold" pitchFamily="34" charset="-122"/>
                <a:cs typeface="Montserrat Bold" pitchFamily="34" charset="-120"/>
              </a:rPr>
              <a:t>25%</a:t>
            </a:r>
            <a:endParaRPr lang="en-US" sz="4250" dirty="0"/>
          </a:p>
        </p:txBody>
      </p:sp>
      <p:pic>
        <p:nvPicPr>
          <p:cNvPr id="5" name="Image 0" descr="preencoded.png"/>
          <p:cNvPicPr>
            <a:picLocks noChangeAspect="1"/>
          </p:cNvPicPr>
          <p:nvPr/>
        </p:nvPicPr>
        <p:blipFill>
          <a:blip r:embed="rId3"/>
          <a:stretch>
            <a:fillRect/>
          </a:stretch>
        </p:blipFill>
        <p:spPr>
          <a:xfrm>
            <a:off x="1231225" y="2143720"/>
            <a:ext cx="3243024" cy="3243024"/>
          </a:xfrm>
          <a:prstGeom prst="rect">
            <a:avLst/>
          </a:prstGeom>
        </p:spPr>
      </p:pic>
      <p:sp>
        <p:nvSpPr>
          <p:cNvPr id="6" name="Text 3"/>
          <p:cNvSpPr/>
          <p:nvPr/>
        </p:nvSpPr>
        <p:spPr>
          <a:xfrm>
            <a:off x="1551980" y="5656778"/>
            <a:ext cx="2601516" cy="306943"/>
          </a:xfrm>
          <a:prstGeom prst="rect">
            <a:avLst/>
          </a:prstGeom>
          <a:noFill/>
          <a:ln/>
        </p:spPr>
        <p:txBody>
          <a:bodyPr wrap="none" lIns="0" tIns="0" rIns="0" bIns="0" rtlCol="0" anchor="t"/>
          <a:lstStyle/>
          <a:p>
            <a:pPr marL="0" indent="0" algn="ctr">
              <a:lnSpc>
                <a:spcPts val="2400"/>
              </a:lnSpc>
              <a:buNone/>
            </a:pPr>
            <a:r>
              <a:rPr lang="en-US" sz="1900" b="1" dirty="0">
                <a:solidFill>
                  <a:srgbClr val="3D3838"/>
                </a:solidFill>
                <a:latin typeface="Montserrat Bold" pitchFamily="34" charset="0"/>
                <a:ea typeface="Montserrat Bold" pitchFamily="34" charset="-122"/>
                <a:cs typeface="Montserrat Bold" pitchFamily="34" charset="-120"/>
              </a:rPr>
              <a:t>Réduction du Churn</a:t>
            </a:r>
            <a:endParaRPr lang="en-US" sz="1900" dirty="0"/>
          </a:p>
        </p:txBody>
      </p:sp>
      <p:sp>
        <p:nvSpPr>
          <p:cNvPr id="7" name="Text 4"/>
          <p:cNvSpPr/>
          <p:nvPr/>
        </p:nvSpPr>
        <p:spPr>
          <a:xfrm>
            <a:off x="756642" y="6093381"/>
            <a:ext cx="4192191" cy="324326"/>
          </a:xfrm>
          <a:prstGeom prst="rect">
            <a:avLst/>
          </a:prstGeom>
          <a:noFill/>
          <a:ln/>
        </p:spPr>
        <p:txBody>
          <a:bodyPr wrap="none" lIns="0" tIns="0" rIns="0" bIns="0" rtlCol="0" anchor="t"/>
          <a:lstStyle/>
          <a:p>
            <a:pPr marL="0" indent="0" algn="ctr">
              <a:lnSpc>
                <a:spcPts val="2550"/>
              </a:lnSpc>
              <a:buNone/>
            </a:pPr>
            <a:r>
              <a:rPr lang="en-US" sz="1700" dirty="0">
                <a:solidFill>
                  <a:srgbClr val="3D3838"/>
                </a:solidFill>
                <a:latin typeface="Source Sans 3" pitchFamily="34" charset="0"/>
                <a:ea typeface="Source Sans 3" pitchFamily="34" charset="-122"/>
                <a:cs typeface="Source Sans 3" pitchFamily="34" charset="-120"/>
              </a:rPr>
              <a:t>Objectif dans les 6 premiers mois</a:t>
            </a:r>
            <a:endParaRPr lang="en-US" sz="1700" dirty="0"/>
          </a:p>
        </p:txBody>
      </p:sp>
      <p:sp>
        <p:nvSpPr>
          <p:cNvPr id="8" name="Text 5"/>
          <p:cNvSpPr/>
          <p:nvPr/>
        </p:nvSpPr>
        <p:spPr>
          <a:xfrm>
            <a:off x="5985391" y="3494961"/>
            <a:ext cx="2659261" cy="540425"/>
          </a:xfrm>
          <a:prstGeom prst="rect">
            <a:avLst/>
          </a:prstGeom>
          <a:noFill/>
          <a:ln/>
        </p:spPr>
        <p:txBody>
          <a:bodyPr wrap="none" lIns="0" tIns="0" rIns="0" bIns="0" rtlCol="0" anchor="t"/>
          <a:lstStyle/>
          <a:p>
            <a:pPr marL="0" indent="0" algn="ctr">
              <a:lnSpc>
                <a:spcPts val="4250"/>
              </a:lnSpc>
              <a:buNone/>
            </a:pPr>
            <a:r>
              <a:rPr lang="en-US" sz="4250" b="1" dirty="0">
                <a:solidFill>
                  <a:srgbClr val="3D3838"/>
                </a:solidFill>
                <a:latin typeface="Montserrat Bold" pitchFamily="34" charset="0"/>
                <a:ea typeface="Montserrat Bold" pitchFamily="34" charset="-122"/>
                <a:cs typeface="Montserrat Bold" pitchFamily="34" charset="-120"/>
              </a:rPr>
              <a:t>180%</a:t>
            </a:r>
            <a:endParaRPr lang="en-US" sz="4250" dirty="0"/>
          </a:p>
        </p:txBody>
      </p:sp>
      <p:pic>
        <p:nvPicPr>
          <p:cNvPr id="9" name="Image 1" descr="preencoded.png"/>
          <p:cNvPicPr>
            <a:picLocks noChangeAspect="1"/>
          </p:cNvPicPr>
          <p:nvPr/>
        </p:nvPicPr>
        <p:blipFill>
          <a:blip r:embed="rId4"/>
          <a:stretch>
            <a:fillRect/>
          </a:stretch>
        </p:blipFill>
        <p:spPr>
          <a:xfrm>
            <a:off x="5693569" y="2143720"/>
            <a:ext cx="3243024" cy="3243024"/>
          </a:xfrm>
          <a:prstGeom prst="rect">
            <a:avLst/>
          </a:prstGeom>
        </p:spPr>
      </p:pic>
      <p:sp>
        <p:nvSpPr>
          <p:cNvPr id="10" name="Text 6"/>
          <p:cNvSpPr/>
          <p:nvPr/>
        </p:nvSpPr>
        <p:spPr>
          <a:xfrm>
            <a:off x="6086713" y="5656778"/>
            <a:ext cx="2456736" cy="306943"/>
          </a:xfrm>
          <a:prstGeom prst="rect">
            <a:avLst/>
          </a:prstGeom>
          <a:noFill/>
          <a:ln/>
        </p:spPr>
        <p:txBody>
          <a:bodyPr wrap="none" lIns="0" tIns="0" rIns="0" bIns="0" rtlCol="0" anchor="t"/>
          <a:lstStyle/>
          <a:p>
            <a:pPr marL="0" indent="0" algn="ctr">
              <a:lnSpc>
                <a:spcPts val="2400"/>
              </a:lnSpc>
              <a:buNone/>
            </a:pPr>
            <a:r>
              <a:rPr lang="en-US" sz="1900" b="1" dirty="0">
                <a:solidFill>
                  <a:srgbClr val="3D3838"/>
                </a:solidFill>
                <a:latin typeface="Montserrat Bold" pitchFamily="34" charset="0"/>
                <a:ea typeface="Montserrat Bold" pitchFamily="34" charset="-122"/>
                <a:cs typeface="Montserrat Bold" pitchFamily="34" charset="-120"/>
              </a:rPr>
              <a:t>ROI Attendu</a:t>
            </a:r>
            <a:endParaRPr lang="en-US" sz="1900" dirty="0"/>
          </a:p>
        </p:txBody>
      </p:sp>
      <p:sp>
        <p:nvSpPr>
          <p:cNvPr id="11" name="Text 7"/>
          <p:cNvSpPr/>
          <p:nvPr/>
        </p:nvSpPr>
        <p:spPr>
          <a:xfrm>
            <a:off x="5218986" y="6093381"/>
            <a:ext cx="4192310" cy="324326"/>
          </a:xfrm>
          <a:prstGeom prst="rect">
            <a:avLst/>
          </a:prstGeom>
          <a:noFill/>
          <a:ln/>
        </p:spPr>
        <p:txBody>
          <a:bodyPr wrap="none" lIns="0" tIns="0" rIns="0" bIns="0" rtlCol="0" anchor="t"/>
          <a:lstStyle/>
          <a:p>
            <a:pPr marL="0" indent="0" algn="ctr">
              <a:lnSpc>
                <a:spcPts val="2550"/>
              </a:lnSpc>
              <a:buNone/>
            </a:pPr>
            <a:r>
              <a:rPr lang="en-US" sz="1700" dirty="0">
                <a:solidFill>
                  <a:srgbClr val="3D3838"/>
                </a:solidFill>
                <a:latin typeface="Source Sans 3" pitchFamily="34" charset="0"/>
                <a:ea typeface="Source Sans 3" pitchFamily="34" charset="-122"/>
                <a:cs typeface="Source Sans 3" pitchFamily="34" charset="-120"/>
              </a:rPr>
              <a:t>Sur les actions de rétention ciblées</a:t>
            </a:r>
            <a:endParaRPr lang="en-US" sz="1700" dirty="0"/>
          </a:p>
        </p:txBody>
      </p:sp>
      <p:sp>
        <p:nvSpPr>
          <p:cNvPr id="12" name="Text 8"/>
          <p:cNvSpPr/>
          <p:nvPr/>
        </p:nvSpPr>
        <p:spPr>
          <a:xfrm>
            <a:off x="10447853" y="3494961"/>
            <a:ext cx="2659261" cy="540425"/>
          </a:xfrm>
          <a:prstGeom prst="rect">
            <a:avLst/>
          </a:prstGeom>
          <a:noFill/>
          <a:ln/>
        </p:spPr>
        <p:txBody>
          <a:bodyPr wrap="none" lIns="0" tIns="0" rIns="0" bIns="0" rtlCol="0" anchor="t"/>
          <a:lstStyle/>
          <a:p>
            <a:pPr marL="0" indent="0" algn="ctr">
              <a:lnSpc>
                <a:spcPts val="4250"/>
              </a:lnSpc>
              <a:buNone/>
            </a:pPr>
            <a:r>
              <a:rPr lang="en-US" sz="4250" b="1" dirty="0">
                <a:solidFill>
                  <a:srgbClr val="3D3838"/>
                </a:solidFill>
                <a:latin typeface="Montserrat Bold" pitchFamily="34" charset="0"/>
                <a:ea typeface="Montserrat Bold" pitchFamily="34" charset="-122"/>
                <a:cs typeface="Montserrat Bold" pitchFamily="34" charset="-120"/>
              </a:rPr>
              <a:t>40%</a:t>
            </a:r>
            <a:endParaRPr lang="en-US" sz="4250" dirty="0"/>
          </a:p>
        </p:txBody>
      </p:sp>
      <p:pic>
        <p:nvPicPr>
          <p:cNvPr id="13" name="Image 2" descr="preencoded.png"/>
          <p:cNvPicPr>
            <a:picLocks noChangeAspect="1"/>
          </p:cNvPicPr>
          <p:nvPr/>
        </p:nvPicPr>
        <p:blipFill>
          <a:blip r:embed="rId5"/>
          <a:stretch>
            <a:fillRect/>
          </a:stretch>
        </p:blipFill>
        <p:spPr>
          <a:xfrm>
            <a:off x="10156031" y="2143720"/>
            <a:ext cx="3243024" cy="3243024"/>
          </a:xfrm>
          <a:prstGeom prst="rect">
            <a:avLst/>
          </a:prstGeom>
        </p:spPr>
      </p:pic>
      <p:sp>
        <p:nvSpPr>
          <p:cNvPr id="14" name="Text 9"/>
          <p:cNvSpPr/>
          <p:nvPr/>
        </p:nvSpPr>
        <p:spPr>
          <a:xfrm>
            <a:off x="10549176" y="5656778"/>
            <a:ext cx="2456736" cy="306943"/>
          </a:xfrm>
          <a:prstGeom prst="rect">
            <a:avLst/>
          </a:prstGeom>
          <a:noFill/>
          <a:ln/>
        </p:spPr>
        <p:txBody>
          <a:bodyPr wrap="none" lIns="0" tIns="0" rIns="0" bIns="0" rtlCol="0" anchor="t"/>
          <a:lstStyle/>
          <a:p>
            <a:pPr marL="0" indent="0" algn="ctr">
              <a:lnSpc>
                <a:spcPts val="2400"/>
              </a:lnSpc>
              <a:buNone/>
            </a:pPr>
            <a:r>
              <a:rPr lang="en-US" sz="1900" b="1" dirty="0">
                <a:solidFill>
                  <a:srgbClr val="3D3838"/>
                </a:solidFill>
                <a:latin typeface="Montserrat Bold" pitchFamily="34" charset="0"/>
                <a:ea typeface="Montserrat Bold" pitchFamily="34" charset="-122"/>
                <a:cs typeface="Montserrat Bold" pitchFamily="34" charset="-120"/>
              </a:rPr>
              <a:t>Taux de Succès</a:t>
            </a:r>
            <a:endParaRPr lang="en-US" sz="1900" dirty="0"/>
          </a:p>
        </p:txBody>
      </p:sp>
      <p:sp>
        <p:nvSpPr>
          <p:cNvPr id="15" name="Text 10"/>
          <p:cNvSpPr/>
          <p:nvPr/>
        </p:nvSpPr>
        <p:spPr>
          <a:xfrm>
            <a:off x="9681448" y="6093381"/>
            <a:ext cx="4192191" cy="324326"/>
          </a:xfrm>
          <a:prstGeom prst="rect">
            <a:avLst/>
          </a:prstGeom>
          <a:noFill/>
          <a:ln/>
        </p:spPr>
        <p:txBody>
          <a:bodyPr wrap="none" lIns="0" tIns="0" rIns="0" bIns="0" rtlCol="0" anchor="t"/>
          <a:lstStyle/>
          <a:p>
            <a:pPr marL="0" indent="0" algn="ctr">
              <a:lnSpc>
                <a:spcPts val="2550"/>
              </a:lnSpc>
              <a:buNone/>
            </a:pPr>
            <a:r>
              <a:rPr lang="en-US" sz="1700" dirty="0">
                <a:solidFill>
                  <a:srgbClr val="3D3838"/>
                </a:solidFill>
                <a:latin typeface="Source Sans 3" pitchFamily="34" charset="0"/>
                <a:ea typeface="Source Sans 3" pitchFamily="34" charset="-122"/>
                <a:cs typeface="Source Sans 3" pitchFamily="34" charset="-120"/>
              </a:rPr>
              <a:t>Des interventions sur clients à risque</a:t>
            </a:r>
            <a:endParaRPr lang="en-US" sz="1700" dirty="0"/>
          </a:p>
        </p:txBody>
      </p:sp>
      <p:sp>
        <p:nvSpPr>
          <p:cNvPr id="16" name="Text 11"/>
          <p:cNvSpPr/>
          <p:nvPr/>
        </p:nvSpPr>
        <p:spPr>
          <a:xfrm>
            <a:off x="1080849" y="6903958"/>
            <a:ext cx="12792908" cy="324326"/>
          </a:xfrm>
          <a:prstGeom prst="rect">
            <a:avLst/>
          </a:prstGeom>
          <a:noFill/>
          <a:ln/>
        </p:spPr>
        <p:txBody>
          <a:bodyPr wrap="none" lIns="0" tIns="0" rIns="0" bIns="0" rtlCol="0" anchor="t"/>
          <a:lstStyle/>
          <a:p>
            <a:pPr marL="0" indent="0" algn="l">
              <a:lnSpc>
                <a:spcPts val="2550"/>
              </a:lnSpc>
              <a:buNone/>
            </a:pPr>
            <a:r>
              <a:rPr lang="en-US" sz="1700" dirty="0">
                <a:solidFill>
                  <a:srgbClr val="3D3838"/>
                </a:solidFill>
                <a:latin typeface="Source Sans 3" pitchFamily="34" charset="0"/>
                <a:ea typeface="Source Sans 3" pitchFamily="34" charset="-122"/>
                <a:cs typeface="Source Sans 3" pitchFamily="34" charset="-120"/>
              </a:rPr>
              <a:t>Ce projet démontre la valeur ajoutée de la data science pour la prise de décision stratégique et la gestion proactive de la fidélisation client.</a:t>
            </a:r>
            <a:endParaRPr lang="en-US" sz="1700" dirty="0"/>
          </a:p>
        </p:txBody>
      </p:sp>
      <p:sp>
        <p:nvSpPr>
          <p:cNvPr id="17" name="Shape 12"/>
          <p:cNvSpPr/>
          <p:nvPr/>
        </p:nvSpPr>
        <p:spPr>
          <a:xfrm>
            <a:off x="756642" y="6660833"/>
            <a:ext cx="30480" cy="810577"/>
          </a:xfrm>
          <a:prstGeom prst="rect">
            <a:avLst/>
          </a:prstGeom>
          <a:solidFill>
            <a:srgbClr val="2D2E34"/>
          </a:solidFill>
          <a:ln/>
        </p:spPr>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85000"/>
            </a:srgbClr>
          </a:solidFill>
          <a:ln/>
        </p:spPr>
      </p:sp>
      <p:sp>
        <p:nvSpPr>
          <p:cNvPr id="4" name="Text 1"/>
          <p:cNvSpPr/>
          <p:nvPr/>
        </p:nvSpPr>
        <p:spPr>
          <a:xfrm>
            <a:off x="863798" y="2325410"/>
            <a:ext cx="5995511" cy="701278"/>
          </a:xfrm>
          <a:prstGeom prst="rect">
            <a:avLst/>
          </a:prstGeom>
          <a:noFill/>
          <a:ln/>
        </p:spPr>
        <p:txBody>
          <a:bodyPr wrap="none" lIns="0" tIns="0" rIns="0" bIns="0" rtlCol="0" anchor="t"/>
          <a:lstStyle/>
          <a:p>
            <a:pPr marL="0" indent="0" algn="l">
              <a:lnSpc>
                <a:spcPts val="5500"/>
              </a:lnSpc>
              <a:buNone/>
            </a:pPr>
            <a:r>
              <a:rPr lang="en-US" sz="4400" b="1" dirty="0">
                <a:solidFill>
                  <a:srgbClr val="000000"/>
                </a:solidFill>
                <a:latin typeface="Montserrat Bold" pitchFamily="34" charset="0"/>
                <a:ea typeface="Montserrat Bold" pitchFamily="34" charset="-122"/>
                <a:cs typeface="Montserrat Bold" pitchFamily="34" charset="-120"/>
              </a:rPr>
              <a:t>Conclusion générale</a:t>
            </a:r>
            <a:endParaRPr lang="en-US" sz="4400" dirty="0"/>
          </a:p>
        </p:txBody>
      </p:sp>
      <p:sp>
        <p:nvSpPr>
          <p:cNvPr id="5" name="Shape 2"/>
          <p:cNvSpPr/>
          <p:nvPr/>
        </p:nvSpPr>
        <p:spPr>
          <a:xfrm>
            <a:off x="863798" y="3396853"/>
            <a:ext cx="555308" cy="555308"/>
          </a:xfrm>
          <a:prstGeom prst="roundRect">
            <a:avLst>
              <a:gd name="adj" fmla="val 6667"/>
            </a:avLst>
          </a:prstGeom>
          <a:solidFill>
            <a:srgbClr val="F2EEEE"/>
          </a:solidFill>
          <a:ln/>
        </p:spPr>
      </p:sp>
      <p:sp>
        <p:nvSpPr>
          <p:cNvPr id="6" name="Text 3"/>
          <p:cNvSpPr/>
          <p:nvPr/>
        </p:nvSpPr>
        <p:spPr>
          <a:xfrm>
            <a:off x="973217" y="3464183"/>
            <a:ext cx="336471" cy="420648"/>
          </a:xfrm>
          <a:prstGeom prst="rect">
            <a:avLst/>
          </a:prstGeom>
          <a:noFill/>
          <a:ln/>
        </p:spPr>
        <p:txBody>
          <a:bodyPr wrap="none" lIns="0" tIns="0" rIns="0" bIns="0" rtlCol="0" anchor="t"/>
          <a:lstStyle/>
          <a:p>
            <a:pPr marL="0" indent="0" algn="ctr">
              <a:lnSpc>
                <a:spcPts val="2650"/>
              </a:lnSpc>
              <a:buNone/>
            </a:pPr>
            <a:r>
              <a:rPr lang="en-US" sz="2650" b="1" dirty="0">
                <a:solidFill>
                  <a:srgbClr val="3D3838"/>
                </a:solidFill>
                <a:latin typeface="Montserrat Bold" pitchFamily="34" charset="0"/>
                <a:ea typeface="Montserrat Bold" pitchFamily="34" charset="-122"/>
                <a:cs typeface="Montserrat Bold" pitchFamily="34" charset="-120"/>
              </a:rPr>
              <a:t>1</a:t>
            </a:r>
            <a:endParaRPr lang="en-US" sz="2650" dirty="0"/>
          </a:p>
        </p:txBody>
      </p:sp>
      <p:sp>
        <p:nvSpPr>
          <p:cNvPr id="7" name="Text 4"/>
          <p:cNvSpPr/>
          <p:nvPr/>
        </p:nvSpPr>
        <p:spPr>
          <a:xfrm>
            <a:off x="1665923" y="3481626"/>
            <a:ext cx="3293150" cy="701278"/>
          </a:xfrm>
          <a:prstGeom prst="rect">
            <a:avLst/>
          </a:prstGeom>
          <a:noFill/>
          <a:ln/>
        </p:spPr>
        <p:txBody>
          <a:bodyPr wrap="square" lIns="0" tIns="0" rIns="0" bIns="0" rtlCol="0" anchor="t"/>
          <a:lstStyle/>
          <a:p>
            <a:pPr marL="0" indent="0" algn="l">
              <a:lnSpc>
                <a:spcPts val="2750"/>
              </a:lnSpc>
              <a:buNone/>
            </a:pPr>
            <a:r>
              <a:rPr lang="en-US" sz="2200" b="1" dirty="0">
                <a:solidFill>
                  <a:srgbClr val="3D3838"/>
                </a:solidFill>
                <a:latin typeface="Montserrat Bold" pitchFamily="34" charset="0"/>
                <a:ea typeface="Montserrat Bold" pitchFamily="34" charset="-122"/>
                <a:cs typeface="Montserrat Bold" pitchFamily="34" charset="-120"/>
              </a:rPr>
              <a:t>Modèle Prédictif Robuste</a:t>
            </a:r>
            <a:endParaRPr lang="en-US" sz="2200" dirty="0"/>
          </a:p>
        </p:txBody>
      </p:sp>
      <p:sp>
        <p:nvSpPr>
          <p:cNvPr id="8" name="Text 5"/>
          <p:cNvSpPr/>
          <p:nvPr/>
        </p:nvSpPr>
        <p:spPr>
          <a:xfrm>
            <a:off x="1665923" y="4330898"/>
            <a:ext cx="3293150" cy="370165"/>
          </a:xfrm>
          <a:prstGeom prst="rect">
            <a:avLst/>
          </a:prstGeom>
          <a:noFill/>
          <a:ln/>
        </p:spPr>
        <p:txBody>
          <a:bodyPr wrap="none" lIns="0" tIns="0" rIns="0" bIns="0" rtlCol="0" anchor="t"/>
          <a:lstStyle/>
          <a:p>
            <a:pPr marL="0" indent="0" algn="l">
              <a:lnSpc>
                <a:spcPts val="2900"/>
              </a:lnSpc>
              <a:buNone/>
            </a:pPr>
            <a:endParaRPr lang="en-US" sz="1900" dirty="0"/>
          </a:p>
        </p:txBody>
      </p:sp>
      <p:sp>
        <p:nvSpPr>
          <p:cNvPr id="9" name="Shape 6"/>
          <p:cNvSpPr/>
          <p:nvPr/>
        </p:nvSpPr>
        <p:spPr>
          <a:xfrm>
            <a:off x="5267563" y="3396853"/>
            <a:ext cx="555308" cy="555308"/>
          </a:xfrm>
          <a:prstGeom prst="roundRect">
            <a:avLst>
              <a:gd name="adj" fmla="val 6667"/>
            </a:avLst>
          </a:prstGeom>
          <a:solidFill>
            <a:srgbClr val="F2EEEE"/>
          </a:solidFill>
          <a:ln/>
        </p:spPr>
      </p:sp>
      <p:sp>
        <p:nvSpPr>
          <p:cNvPr id="10" name="Text 7"/>
          <p:cNvSpPr/>
          <p:nvPr/>
        </p:nvSpPr>
        <p:spPr>
          <a:xfrm>
            <a:off x="5376982" y="3464183"/>
            <a:ext cx="336471" cy="420648"/>
          </a:xfrm>
          <a:prstGeom prst="rect">
            <a:avLst/>
          </a:prstGeom>
          <a:noFill/>
          <a:ln/>
        </p:spPr>
        <p:txBody>
          <a:bodyPr wrap="none" lIns="0" tIns="0" rIns="0" bIns="0" rtlCol="0" anchor="t"/>
          <a:lstStyle/>
          <a:p>
            <a:pPr marL="0" indent="0" algn="ctr">
              <a:lnSpc>
                <a:spcPts val="2650"/>
              </a:lnSpc>
              <a:buNone/>
            </a:pPr>
            <a:r>
              <a:rPr lang="en-US" sz="2650" b="1" dirty="0">
                <a:solidFill>
                  <a:srgbClr val="3D3838"/>
                </a:solidFill>
                <a:latin typeface="Montserrat Bold" pitchFamily="34" charset="0"/>
                <a:ea typeface="Montserrat Bold" pitchFamily="34" charset="-122"/>
                <a:cs typeface="Montserrat Bold" pitchFamily="34" charset="-120"/>
              </a:rPr>
              <a:t>2</a:t>
            </a:r>
            <a:endParaRPr lang="en-US" sz="2650" dirty="0"/>
          </a:p>
        </p:txBody>
      </p:sp>
      <p:sp>
        <p:nvSpPr>
          <p:cNvPr id="11" name="Text 8"/>
          <p:cNvSpPr/>
          <p:nvPr/>
        </p:nvSpPr>
        <p:spPr>
          <a:xfrm>
            <a:off x="6069687" y="3481626"/>
            <a:ext cx="3293150" cy="701278"/>
          </a:xfrm>
          <a:prstGeom prst="rect">
            <a:avLst/>
          </a:prstGeom>
          <a:noFill/>
          <a:ln/>
        </p:spPr>
        <p:txBody>
          <a:bodyPr wrap="square" lIns="0" tIns="0" rIns="0" bIns="0" rtlCol="0" anchor="t"/>
          <a:lstStyle/>
          <a:p>
            <a:pPr marL="0" indent="0" algn="l">
              <a:lnSpc>
                <a:spcPts val="2750"/>
              </a:lnSpc>
              <a:buNone/>
            </a:pPr>
            <a:r>
              <a:rPr lang="en-US" sz="2200" b="1" dirty="0">
                <a:solidFill>
                  <a:srgbClr val="3D3838"/>
                </a:solidFill>
                <a:latin typeface="Montserrat Bold" pitchFamily="34" charset="0"/>
                <a:ea typeface="Montserrat Bold" pitchFamily="34" charset="-122"/>
                <a:cs typeface="Montserrat Bold" pitchFamily="34" charset="-120"/>
              </a:rPr>
              <a:t>Analyse des Causes Profondes</a:t>
            </a:r>
            <a:endParaRPr lang="en-US" sz="2200" dirty="0"/>
          </a:p>
        </p:txBody>
      </p:sp>
      <p:sp>
        <p:nvSpPr>
          <p:cNvPr id="12" name="Shape 9"/>
          <p:cNvSpPr/>
          <p:nvPr/>
        </p:nvSpPr>
        <p:spPr>
          <a:xfrm>
            <a:off x="9671328" y="3396853"/>
            <a:ext cx="555308" cy="555308"/>
          </a:xfrm>
          <a:prstGeom prst="roundRect">
            <a:avLst>
              <a:gd name="adj" fmla="val 6667"/>
            </a:avLst>
          </a:prstGeom>
          <a:solidFill>
            <a:srgbClr val="F2EEEE"/>
          </a:solidFill>
          <a:ln/>
        </p:spPr>
      </p:sp>
      <p:sp>
        <p:nvSpPr>
          <p:cNvPr id="13" name="Text 10"/>
          <p:cNvSpPr/>
          <p:nvPr/>
        </p:nvSpPr>
        <p:spPr>
          <a:xfrm>
            <a:off x="9780746" y="3464183"/>
            <a:ext cx="336471" cy="420648"/>
          </a:xfrm>
          <a:prstGeom prst="rect">
            <a:avLst/>
          </a:prstGeom>
          <a:noFill/>
          <a:ln/>
        </p:spPr>
        <p:txBody>
          <a:bodyPr wrap="none" lIns="0" tIns="0" rIns="0" bIns="0" rtlCol="0" anchor="t"/>
          <a:lstStyle/>
          <a:p>
            <a:pPr marL="0" indent="0" algn="ctr">
              <a:lnSpc>
                <a:spcPts val="2650"/>
              </a:lnSpc>
              <a:buNone/>
            </a:pPr>
            <a:r>
              <a:rPr lang="en-US" sz="2650" b="1" dirty="0">
                <a:solidFill>
                  <a:srgbClr val="3D3838"/>
                </a:solidFill>
                <a:latin typeface="Montserrat Bold" pitchFamily="34" charset="0"/>
                <a:ea typeface="Montserrat Bold" pitchFamily="34" charset="-122"/>
                <a:cs typeface="Montserrat Bold" pitchFamily="34" charset="-120"/>
              </a:rPr>
              <a:t>3</a:t>
            </a:r>
            <a:endParaRPr lang="en-US" sz="2650" dirty="0"/>
          </a:p>
        </p:txBody>
      </p:sp>
      <p:sp>
        <p:nvSpPr>
          <p:cNvPr id="14" name="Text 11"/>
          <p:cNvSpPr/>
          <p:nvPr/>
        </p:nvSpPr>
        <p:spPr>
          <a:xfrm>
            <a:off x="10473452" y="3481626"/>
            <a:ext cx="3293150" cy="701278"/>
          </a:xfrm>
          <a:prstGeom prst="rect">
            <a:avLst/>
          </a:prstGeom>
          <a:noFill/>
          <a:ln/>
        </p:spPr>
        <p:txBody>
          <a:bodyPr wrap="square" lIns="0" tIns="0" rIns="0" bIns="0" rtlCol="0" anchor="t"/>
          <a:lstStyle/>
          <a:p>
            <a:pPr marL="0" indent="0" algn="l">
              <a:lnSpc>
                <a:spcPts val="2750"/>
              </a:lnSpc>
              <a:buNone/>
            </a:pPr>
            <a:r>
              <a:rPr lang="en-US" sz="2200" b="1" dirty="0">
                <a:solidFill>
                  <a:srgbClr val="3D3838"/>
                </a:solidFill>
                <a:latin typeface="Montserrat Bold" pitchFamily="34" charset="0"/>
                <a:ea typeface="Montserrat Bold" pitchFamily="34" charset="-122"/>
                <a:cs typeface="Montserrat Bold" pitchFamily="34" charset="-120"/>
              </a:rPr>
              <a:t>Démarche Data Science Intégrée</a:t>
            </a:r>
            <a:endParaRPr lang="en-US" sz="2200" dirty="0"/>
          </a:p>
        </p:txBody>
      </p:sp>
      <p:sp>
        <p:nvSpPr>
          <p:cNvPr id="15" name="Text 12"/>
          <p:cNvSpPr/>
          <p:nvPr/>
        </p:nvSpPr>
        <p:spPr>
          <a:xfrm>
            <a:off x="10473452" y="4330898"/>
            <a:ext cx="3293150" cy="370165"/>
          </a:xfrm>
          <a:prstGeom prst="rect">
            <a:avLst/>
          </a:prstGeom>
          <a:noFill/>
          <a:ln/>
        </p:spPr>
        <p:txBody>
          <a:bodyPr wrap="none" lIns="0" tIns="0" rIns="0" bIns="0" rtlCol="0" anchor="t"/>
          <a:lstStyle/>
          <a:p>
            <a:pPr marL="0" indent="0" algn="l">
              <a:lnSpc>
                <a:spcPts val="2900"/>
              </a:lnSpc>
              <a:buNone/>
            </a:pPr>
            <a:endParaRPr lang="en-US" sz="1900" dirty="0"/>
          </a:p>
        </p:txBody>
      </p:sp>
      <p:sp>
        <p:nvSpPr>
          <p:cNvPr id="16" name="Text 13"/>
          <p:cNvSpPr/>
          <p:nvPr/>
        </p:nvSpPr>
        <p:spPr>
          <a:xfrm>
            <a:off x="863798" y="4978717"/>
            <a:ext cx="12902803" cy="925354"/>
          </a:xfrm>
          <a:prstGeom prst="rect">
            <a:avLst/>
          </a:prstGeom>
          <a:noFill/>
          <a:ln/>
        </p:spPr>
        <p:txBody>
          <a:bodyPr wrap="square" lIns="0" tIns="0" rIns="0" bIns="0" rtlCol="0" anchor="t"/>
          <a:lstStyle/>
          <a:p>
            <a:pPr marL="0" indent="0" algn="l">
              <a:lnSpc>
                <a:spcPts val="3600"/>
              </a:lnSpc>
              <a:buNone/>
            </a:pPr>
            <a:r>
              <a:rPr lang="en-US" sz="2400" dirty="0">
                <a:solidFill>
                  <a:srgbClr val="3D3838"/>
                </a:solidFill>
                <a:latin typeface="Source Sans 3" pitchFamily="34" charset="0"/>
                <a:ea typeface="Source Sans 3" pitchFamily="34" charset="-122"/>
                <a:cs typeface="Source Sans 3" pitchFamily="34" charset="-120"/>
              </a:rPr>
              <a:t>Ce projet démontre la valeur ajoutée de la data science pour la prise de décision stratégique et la gestion proactive de la fidélisation.</a:t>
            </a:r>
            <a:endParaRPr lang="en-US" sz="24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Text 0"/>
          <p:cNvSpPr/>
          <p:nvPr/>
        </p:nvSpPr>
        <p:spPr>
          <a:xfrm>
            <a:off x="746403" y="586383"/>
            <a:ext cx="5807750" cy="484703"/>
          </a:xfrm>
          <a:prstGeom prst="rect">
            <a:avLst/>
          </a:prstGeom>
          <a:noFill/>
          <a:ln/>
        </p:spPr>
        <p:txBody>
          <a:bodyPr wrap="none" lIns="0" tIns="0" rIns="0" bIns="0" rtlCol="0" anchor="t"/>
          <a:lstStyle/>
          <a:p>
            <a:pPr marL="0" indent="0" algn="l">
              <a:lnSpc>
                <a:spcPts val="3800"/>
              </a:lnSpc>
              <a:buNone/>
            </a:pPr>
            <a:r>
              <a:rPr lang="en-US" sz="3050" b="1" dirty="0">
                <a:solidFill>
                  <a:srgbClr val="000000"/>
                </a:solidFill>
                <a:latin typeface="Montserrat Bold" pitchFamily="34" charset="0"/>
                <a:ea typeface="Montserrat Bold" pitchFamily="34" charset="-122"/>
                <a:cs typeface="Montserrat Bold" pitchFamily="34" charset="-120"/>
              </a:rPr>
              <a:t>Dashboard Interactif (Démo)</a:t>
            </a:r>
            <a:endParaRPr lang="en-US" sz="3050" dirty="0"/>
          </a:p>
        </p:txBody>
      </p:sp>
      <p:sp>
        <p:nvSpPr>
          <p:cNvPr id="3" name="Text 1"/>
          <p:cNvSpPr/>
          <p:nvPr/>
        </p:nvSpPr>
        <p:spPr>
          <a:xfrm>
            <a:off x="746403" y="1604129"/>
            <a:ext cx="5262443" cy="303014"/>
          </a:xfrm>
          <a:prstGeom prst="rect">
            <a:avLst/>
          </a:prstGeom>
          <a:noFill/>
          <a:ln/>
        </p:spPr>
        <p:txBody>
          <a:bodyPr wrap="none" lIns="0" tIns="0" rIns="0" bIns="0" rtlCol="0" anchor="t"/>
          <a:lstStyle/>
          <a:p>
            <a:pPr marL="0" indent="0" algn="l">
              <a:lnSpc>
                <a:spcPts val="2350"/>
              </a:lnSpc>
              <a:buNone/>
            </a:pPr>
            <a:r>
              <a:rPr lang="en-US" sz="1900" b="1" dirty="0">
                <a:solidFill>
                  <a:srgbClr val="000000"/>
                </a:solidFill>
                <a:latin typeface="Montserrat Bold" pitchFamily="34" charset="0"/>
                <a:ea typeface="Montserrat Bold" pitchFamily="34" charset="-122"/>
                <a:cs typeface="Montserrat Bold" pitchFamily="34" charset="-120"/>
              </a:rPr>
              <a:t>Notre Application de Prédiction de Churn</a:t>
            </a:r>
            <a:endParaRPr lang="en-US" sz="1900" dirty="0"/>
          </a:p>
        </p:txBody>
      </p:sp>
      <p:sp>
        <p:nvSpPr>
          <p:cNvPr id="4" name="Text 2"/>
          <p:cNvSpPr/>
          <p:nvPr/>
        </p:nvSpPr>
        <p:spPr>
          <a:xfrm>
            <a:off x="746403" y="2120384"/>
            <a:ext cx="6308646" cy="959406"/>
          </a:xfrm>
          <a:prstGeom prst="rect">
            <a:avLst/>
          </a:prstGeom>
          <a:noFill/>
          <a:ln/>
        </p:spPr>
        <p:txBody>
          <a:bodyPr wrap="square" lIns="0" tIns="0" rIns="0" bIns="0" rtlCol="0" anchor="t"/>
          <a:lstStyle/>
          <a:p>
            <a:pPr marL="0" indent="0" algn="l">
              <a:lnSpc>
                <a:spcPts val="2500"/>
              </a:lnSpc>
              <a:buNone/>
            </a:pPr>
            <a:r>
              <a:rPr lang="en-US" sz="1650" dirty="0">
                <a:solidFill>
                  <a:srgbClr val="3D3838"/>
                </a:solidFill>
                <a:latin typeface="Source Sans 3" pitchFamily="34" charset="0"/>
                <a:ea typeface="Source Sans 3" pitchFamily="34" charset="-122"/>
                <a:cs typeface="Source Sans 3" pitchFamily="34" charset="-120"/>
              </a:rPr>
              <a:t>Découvrez notre dashboard interactif développé avec Streamlit/Dash, un outil puissant pour visualiser les données, identifier les employés à risque et simuler des scénarios.</a:t>
            </a:r>
            <a:endParaRPr lang="en-US" sz="1650" dirty="0"/>
          </a:p>
        </p:txBody>
      </p:sp>
      <p:sp>
        <p:nvSpPr>
          <p:cNvPr id="5" name="Text 3"/>
          <p:cNvSpPr/>
          <p:nvPr/>
        </p:nvSpPr>
        <p:spPr>
          <a:xfrm>
            <a:off x="746403" y="3271718"/>
            <a:ext cx="6308646" cy="639604"/>
          </a:xfrm>
          <a:prstGeom prst="rect">
            <a:avLst/>
          </a:prstGeom>
          <a:noFill/>
          <a:ln/>
        </p:spPr>
        <p:txBody>
          <a:bodyPr wrap="square" lIns="0" tIns="0" rIns="0" bIns="0" rtlCol="0" anchor="t"/>
          <a:lstStyle/>
          <a:p>
            <a:pPr marL="342900" indent="-342900" algn="l">
              <a:lnSpc>
                <a:spcPts val="2500"/>
              </a:lnSpc>
              <a:buSzPct val="100000"/>
              <a:buChar char="•"/>
            </a:pPr>
            <a:r>
              <a:rPr lang="en-US" sz="1650" b="1" dirty="0">
                <a:solidFill>
                  <a:srgbClr val="3D3838"/>
                </a:solidFill>
                <a:latin typeface="Source Sans 3" pitchFamily="34" charset="0"/>
                <a:ea typeface="Source Sans 3" pitchFamily="34" charset="-122"/>
                <a:cs typeface="Source Sans 3" pitchFamily="34" charset="-120"/>
              </a:rPr>
              <a:t>Visualisation Claire :</a:t>
            </a:r>
            <a:r>
              <a:rPr lang="en-US" sz="1650" dirty="0">
                <a:solidFill>
                  <a:srgbClr val="3D3838"/>
                </a:solidFill>
                <a:latin typeface="Source Sans 3" pitchFamily="34" charset="0"/>
                <a:ea typeface="Source Sans 3" pitchFamily="34" charset="-122"/>
                <a:cs typeface="Source Sans 3" pitchFamily="34" charset="-120"/>
              </a:rPr>
              <a:t> Suivez le taux de churn en temps réel et identifiez les tendances.</a:t>
            </a:r>
            <a:endParaRPr lang="en-US" sz="1650" dirty="0"/>
          </a:p>
        </p:txBody>
      </p:sp>
      <p:sp>
        <p:nvSpPr>
          <p:cNvPr id="6" name="Text 4"/>
          <p:cNvSpPr/>
          <p:nvPr/>
        </p:nvSpPr>
        <p:spPr>
          <a:xfrm>
            <a:off x="746403" y="3985855"/>
            <a:ext cx="6308646" cy="639604"/>
          </a:xfrm>
          <a:prstGeom prst="rect">
            <a:avLst/>
          </a:prstGeom>
          <a:noFill/>
          <a:ln/>
        </p:spPr>
        <p:txBody>
          <a:bodyPr wrap="square" lIns="0" tIns="0" rIns="0" bIns="0" rtlCol="0" anchor="t"/>
          <a:lstStyle/>
          <a:p>
            <a:pPr marL="342900" indent="-342900" algn="l">
              <a:lnSpc>
                <a:spcPts val="2500"/>
              </a:lnSpc>
              <a:buSzPct val="100000"/>
              <a:buChar char="•"/>
            </a:pPr>
            <a:r>
              <a:rPr lang="en-US" sz="1650" b="1" dirty="0">
                <a:solidFill>
                  <a:srgbClr val="3D3838"/>
                </a:solidFill>
                <a:latin typeface="Source Sans 3" pitchFamily="34" charset="0"/>
                <a:ea typeface="Source Sans 3" pitchFamily="34" charset="-122"/>
                <a:cs typeface="Source Sans 3" pitchFamily="34" charset="-120"/>
              </a:rPr>
              <a:t>Classement des Risques :</a:t>
            </a:r>
            <a:r>
              <a:rPr lang="en-US" sz="1650" dirty="0">
                <a:solidFill>
                  <a:srgbClr val="3D3838"/>
                </a:solidFill>
                <a:latin typeface="Source Sans 3" pitchFamily="34" charset="0"/>
                <a:ea typeface="Source Sans 3" pitchFamily="34" charset="-122"/>
                <a:cs typeface="Source Sans 3" pitchFamily="34" charset="-120"/>
              </a:rPr>
              <a:t> Affichez les employés les plus susceptibles de quitter l'entreprise, classés par probabilité.</a:t>
            </a:r>
            <a:endParaRPr lang="en-US" sz="1650" dirty="0"/>
          </a:p>
        </p:txBody>
      </p:sp>
      <p:sp>
        <p:nvSpPr>
          <p:cNvPr id="7" name="Text 5"/>
          <p:cNvSpPr/>
          <p:nvPr/>
        </p:nvSpPr>
        <p:spPr>
          <a:xfrm>
            <a:off x="746403" y="4699992"/>
            <a:ext cx="6308646" cy="639604"/>
          </a:xfrm>
          <a:prstGeom prst="rect">
            <a:avLst/>
          </a:prstGeom>
          <a:noFill/>
          <a:ln/>
        </p:spPr>
        <p:txBody>
          <a:bodyPr wrap="square" lIns="0" tIns="0" rIns="0" bIns="0" rtlCol="0" anchor="t"/>
          <a:lstStyle/>
          <a:p>
            <a:pPr marL="342900" indent="-342900" algn="l">
              <a:lnSpc>
                <a:spcPts val="2500"/>
              </a:lnSpc>
              <a:buSzPct val="100000"/>
              <a:buChar char="•"/>
            </a:pPr>
            <a:r>
              <a:rPr lang="en-US" sz="1650" b="1" dirty="0">
                <a:solidFill>
                  <a:srgbClr val="3D3838"/>
                </a:solidFill>
                <a:latin typeface="Source Sans 3" pitchFamily="34" charset="0"/>
                <a:ea typeface="Source Sans 3" pitchFamily="34" charset="-122"/>
                <a:cs typeface="Source Sans 3" pitchFamily="34" charset="-120"/>
              </a:rPr>
              <a:t>Simulation Intelligente :</a:t>
            </a:r>
            <a:r>
              <a:rPr lang="en-US" sz="1650" dirty="0">
                <a:solidFill>
                  <a:srgbClr val="3D3838"/>
                </a:solidFill>
                <a:latin typeface="Source Sans 3" pitchFamily="34" charset="0"/>
                <a:ea typeface="Source Sans 3" pitchFamily="34" charset="-122"/>
                <a:cs typeface="Source Sans 3" pitchFamily="34" charset="-120"/>
              </a:rPr>
              <a:t> Testez l'impact de différents facteurs sur la probabilité de churn pour un nouvel employé.</a:t>
            </a:r>
            <a:endParaRPr lang="en-US" sz="1650" dirty="0"/>
          </a:p>
        </p:txBody>
      </p:sp>
      <p:sp>
        <p:nvSpPr>
          <p:cNvPr id="8" name="Text 6"/>
          <p:cNvSpPr/>
          <p:nvPr/>
        </p:nvSpPr>
        <p:spPr>
          <a:xfrm>
            <a:off x="746403" y="5531525"/>
            <a:ext cx="6308646" cy="639604"/>
          </a:xfrm>
          <a:prstGeom prst="rect">
            <a:avLst/>
          </a:prstGeom>
          <a:noFill/>
          <a:ln/>
        </p:spPr>
        <p:txBody>
          <a:bodyPr wrap="square" lIns="0" tIns="0" rIns="0" bIns="0" rtlCol="0" anchor="t"/>
          <a:lstStyle/>
          <a:p>
            <a:pPr marL="0" indent="0" algn="l">
              <a:lnSpc>
                <a:spcPts val="2500"/>
              </a:lnSpc>
              <a:buNone/>
            </a:pPr>
            <a:r>
              <a:rPr lang="en-US" sz="1650" dirty="0">
                <a:solidFill>
                  <a:srgbClr val="3D3838"/>
                </a:solidFill>
                <a:latin typeface="Source Sans 3" pitchFamily="34" charset="0"/>
                <a:ea typeface="Source Sans 3" pitchFamily="34" charset="-122"/>
                <a:cs typeface="Source Sans 3" pitchFamily="34" charset="-120"/>
              </a:rPr>
              <a:t>Cet outil est conçu pour faciliter la prise de décision et l'implémentation rapide de stratégies de rétention.</a:t>
            </a:r>
            <a:endParaRPr lang="en-US" sz="1650" dirty="0"/>
          </a:p>
        </p:txBody>
      </p:sp>
      <p:pic>
        <p:nvPicPr>
          <p:cNvPr id="9" name="Image 0" descr="preencoded.png"/>
          <p:cNvPicPr>
            <a:picLocks noChangeAspect="1"/>
          </p:cNvPicPr>
          <p:nvPr/>
        </p:nvPicPr>
        <p:blipFill>
          <a:blip r:embed="rId3"/>
          <a:stretch>
            <a:fillRect/>
          </a:stretch>
        </p:blipFill>
        <p:spPr>
          <a:xfrm>
            <a:off x="7582972" y="1630799"/>
            <a:ext cx="6308646" cy="6308646"/>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1267"/>
          </a:xfrm>
          <a:prstGeom prst="rect">
            <a:avLst/>
          </a:prstGeom>
        </p:spPr>
      </p:pic>
      <p:sp>
        <p:nvSpPr>
          <p:cNvPr id="3" name="Text 0"/>
          <p:cNvSpPr/>
          <p:nvPr/>
        </p:nvSpPr>
        <p:spPr>
          <a:xfrm>
            <a:off x="6009323" y="410885"/>
            <a:ext cx="4675584" cy="424458"/>
          </a:xfrm>
          <a:prstGeom prst="rect">
            <a:avLst/>
          </a:prstGeom>
          <a:noFill/>
          <a:ln/>
        </p:spPr>
        <p:txBody>
          <a:bodyPr wrap="none" lIns="0" tIns="0" rIns="0" bIns="0" rtlCol="0" anchor="t"/>
          <a:lstStyle/>
          <a:p>
            <a:pPr marL="0" indent="0" algn="l">
              <a:lnSpc>
                <a:spcPts val="3300"/>
              </a:lnSpc>
              <a:buNone/>
            </a:pPr>
            <a:r>
              <a:rPr lang="en-US" sz="2650" b="1" dirty="0">
                <a:solidFill>
                  <a:srgbClr val="000000"/>
                </a:solidFill>
                <a:latin typeface="Montserrat Bold" pitchFamily="34" charset="0"/>
                <a:ea typeface="Montserrat Bold" pitchFamily="34" charset="-122"/>
                <a:cs typeface="Montserrat Bold" pitchFamily="34" charset="-120"/>
              </a:rPr>
              <a:t>Contact et remerciements</a:t>
            </a:r>
            <a:endParaRPr lang="en-US" sz="2650" dirty="0"/>
          </a:p>
        </p:txBody>
      </p:sp>
      <p:sp>
        <p:nvSpPr>
          <p:cNvPr id="4" name="Text 1"/>
          <p:cNvSpPr/>
          <p:nvPr/>
        </p:nvSpPr>
        <p:spPr>
          <a:xfrm>
            <a:off x="6009323" y="1059418"/>
            <a:ext cx="8098155" cy="280154"/>
          </a:xfrm>
          <a:prstGeom prst="rect">
            <a:avLst/>
          </a:prstGeom>
          <a:noFill/>
          <a:ln/>
        </p:spPr>
        <p:txBody>
          <a:bodyPr wrap="none" lIns="0" tIns="0" rIns="0" bIns="0" rtlCol="0" anchor="t"/>
          <a:lstStyle/>
          <a:p>
            <a:pPr marL="0" indent="0" algn="l">
              <a:lnSpc>
                <a:spcPts val="2200"/>
              </a:lnSpc>
              <a:buNone/>
            </a:pPr>
            <a:r>
              <a:rPr lang="en-US" sz="1450" dirty="0">
                <a:solidFill>
                  <a:srgbClr val="3D3838"/>
                </a:solidFill>
                <a:latin typeface="Source Sans 3" pitchFamily="34" charset="0"/>
                <a:ea typeface="Source Sans 3" pitchFamily="34" charset="-122"/>
                <a:cs typeface="Source Sans 3" pitchFamily="34" charset="-120"/>
              </a:rPr>
              <a:t>Merci de votre attention !</a:t>
            </a:r>
            <a:endParaRPr lang="en-US" sz="1450" dirty="0"/>
          </a:p>
        </p:txBody>
      </p:sp>
      <p:sp>
        <p:nvSpPr>
          <p:cNvPr id="5" name="Text 2"/>
          <p:cNvSpPr/>
          <p:nvPr/>
        </p:nvSpPr>
        <p:spPr>
          <a:xfrm>
            <a:off x="6009323" y="1507569"/>
            <a:ext cx="8098155" cy="448151"/>
          </a:xfrm>
          <a:prstGeom prst="rect">
            <a:avLst/>
          </a:prstGeom>
          <a:noFill/>
          <a:ln/>
        </p:spPr>
        <p:txBody>
          <a:bodyPr wrap="square" lIns="0" tIns="0" rIns="0" bIns="0" rtlCol="0" anchor="t"/>
          <a:lstStyle/>
          <a:p>
            <a:pPr marL="0" indent="0" algn="l">
              <a:lnSpc>
                <a:spcPts val="1750"/>
              </a:lnSpc>
              <a:buNone/>
            </a:pPr>
            <a:endParaRPr lang="en-US" sz="1150" dirty="0"/>
          </a:p>
        </p:txBody>
      </p:sp>
      <p:sp>
        <p:nvSpPr>
          <p:cNvPr id="6" name="Text 3"/>
          <p:cNvSpPr/>
          <p:nvPr/>
        </p:nvSpPr>
        <p:spPr>
          <a:xfrm>
            <a:off x="6009323" y="2179796"/>
            <a:ext cx="2037517" cy="254556"/>
          </a:xfrm>
          <a:prstGeom prst="rect">
            <a:avLst/>
          </a:prstGeom>
          <a:noFill/>
          <a:ln/>
        </p:spPr>
        <p:txBody>
          <a:bodyPr wrap="none" lIns="0" tIns="0" rIns="0" bIns="0" rtlCol="0" anchor="t"/>
          <a:lstStyle/>
          <a:p>
            <a:pPr marL="0" indent="0" algn="l">
              <a:lnSpc>
                <a:spcPts val="2000"/>
              </a:lnSpc>
              <a:buNone/>
            </a:pPr>
            <a:r>
              <a:rPr lang="en-US" sz="1600" b="1" dirty="0">
                <a:solidFill>
                  <a:srgbClr val="000000"/>
                </a:solidFill>
                <a:latin typeface="Montserrat Bold" pitchFamily="34" charset="0"/>
                <a:ea typeface="Montserrat Bold" pitchFamily="34" charset="-122"/>
                <a:cs typeface="Montserrat Bold" pitchFamily="34" charset="-120"/>
              </a:rPr>
              <a:t>Nom :</a:t>
            </a:r>
            <a:endParaRPr lang="en-US" sz="1600" dirty="0"/>
          </a:p>
        </p:txBody>
      </p:sp>
      <p:sp>
        <p:nvSpPr>
          <p:cNvPr id="7" name="Text 4"/>
          <p:cNvSpPr/>
          <p:nvPr/>
        </p:nvSpPr>
        <p:spPr>
          <a:xfrm>
            <a:off x="6009323" y="2658428"/>
            <a:ext cx="8098155" cy="280154"/>
          </a:xfrm>
          <a:prstGeom prst="rect">
            <a:avLst/>
          </a:prstGeom>
          <a:noFill/>
          <a:ln/>
        </p:spPr>
        <p:txBody>
          <a:bodyPr wrap="none" lIns="0" tIns="0" rIns="0" bIns="0" rtlCol="0" anchor="t"/>
          <a:lstStyle/>
          <a:p>
            <a:pPr marL="0" indent="0" algn="l">
              <a:lnSpc>
                <a:spcPts val="2200"/>
              </a:lnSpc>
              <a:buNone/>
            </a:pPr>
            <a:r>
              <a:rPr lang="en-US" sz="1450" b="1" dirty="0">
                <a:solidFill>
                  <a:srgbClr val="007ACC"/>
                </a:solidFill>
                <a:latin typeface="Source Sans 3" pitchFamily="34" charset="0"/>
                <a:ea typeface="Source Sans 3" pitchFamily="34" charset="-122"/>
                <a:cs typeface="Source Sans 3" pitchFamily="34" charset="-120"/>
              </a:rPr>
              <a:t>Paola DAGBA</a:t>
            </a:r>
            <a:endParaRPr lang="en-US" sz="1450" dirty="0"/>
          </a:p>
        </p:txBody>
      </p:sp>
      <p:sp>
        <p:nvSpPr>
          <p:cNvPr id="8" name="Text 5"/>
          <p:cNvSpPr/>
          <p:nvPr/>
        </p:nvSpPr>
        <p:spPr>
          <a:xfrm>
            <a:off x="6009323" y="3106579"/>
            <a:ext cx="8098155" cy="448151"/>
          </a:xfrm>
          <a:prstGeom prst="rect">
            <a:avLst/>
          </a:prstGeom>
          <a:noFill/>
          <a:ln/>
        </p:spPr>
        <p:txBody>
          <a:bodyPr wrap="square" lIns="0" tIns="0" rIns="0" bIns="0" rtlCol="0" anchor="t"/>
          <a:lstStyle/>
          <a:p>
            <a:pPr marL="0" indent="0" algn="l">
              <a:lnSpc>
                <a:spcPts val="1750"/>
              </a:lnSpc>
              <a:buNone/>
            </a:pPr>
            <a:endParaRPr lang="en-US" sz="1150" dirty="0"/>
          </a:p>
        </p:txBody>
      </p:sp>
      <p:sp>
        <p:nvSpPr>
          <p:cNvPr id="9" name="Text 6"/>
          <p:cNvSpPr/>
          <p:nvPr/>
        </p:nvSpPr>
        <p:spPr>
          <a:xfrm>
            <a:off x="6009323" y="3778806"/>
            <a:ext cx="2037517" cy="254556"/>
          </a:xfrm>
          <a:prstGeom prst="rect">
            <a:avLst/>
          </a:prstGeom>
          <a:noFill/>
          <a:ln/>
        </p:spPr>
        <p:txBody>
          <a:bodyPr wrap="none" lIns="0" tIns="0" rIns="0" bIns="0" rtlCol="0" anchor="t"/>
          <a:lstStyle/>
          <a:p>
            <a:pPr marL="0" indent="0" algn="l">
              <a:lnSpc>
                <a:spcPts val="2000"/>
              </a:lnSpc>
              <a:buNone/>
            </a:pPr>
            <a:r>
              <a:rPr lang="en-US" sz="1600" b="1" dirty="0">
                <a:solidFill>
                  <a:srgbClr val="000000"/>
                </a:solidFill>
                <a:latin typeface="Montserrat Bold" pitchFamily="34" charset="0"/>
                <a:ea typeface="Montserrat Bold" pitchFamily="34" charset="-122"/>
                <a:cs typeface="Montserrat Bold" pitchFamily="34" charset="-120"/>
              </a:rPr>
              <a:t>Rôle :</a:t>
            </a:r>
            <a:endParaRPr lang="en-US" sz="1600" dirty="0"/>
          </a:p>
        </p:txBody>
      </p:sp>
      <p:sp>
        <p:nvSpPr>
          <p:cNvPr id="10" name="Text 7"/>
          <p:cNvSpPr/>
          <p:nvPr/>
        </p:nvSpPr>
        <p:spPr>
          <a:xfrm>
            <a:off x="6009323" y="4257437"/>
            <a:ext cx="8098155" cy="224076"/>
          </a:xfrm>
          <a:prstGeom prst="rect">
            <a:avLst/>
          </a:prstGeom>
          <a:noFill/>
          <a:ln/>
        </p:spPr>
        <p:txBody>
          <a:bodyPr wrap="none" lIns="0" tIns="0" rIns="0" bIns="0" rtlCol="0" anchor="t"/>
          <a:lstStyle/>
          <a:p>
            <a:pPr marL="0" indent="0" algn="l">
              <a:lnSpc>
                <a:spcPts val="1750"/>
              </a:lnSpc>
              <a:buNone/>
            </a:pPr>
            <a:r>
              <a:rPr lang="en-US" sz="1150" dirty="0">
                <a:solidFill>
                  <a:srgbClr val="3D3838"/>
                </a:solidFill>
                <a:latin typeface="Source Sans 3" pitchFamily="34" charset="0"/>
                <a:ea typeface="Source Sans 3" pitchFamily="34" charset="-122"/>
                <a:cs typeface="Source Sans 3" pitchFamily="34" charset="-120"/>
              </a:rPr>
              <a:t>Data Scientist</a:t>
            </a:r>
            <a:endParaRPr lang="en-US" sz="1150" dirty="0"/>
          </a:p>
        </p:txBody>
      </p:sp>
      <p:sp>
        <p:nvSpPr>
          <p:cNvPr id="11" name="Text 8"/>
          <p:cNvSpPr/>
          <p:nvPr/>
        </p:nvSpPr>
        <p:spPr>
          <a:xfrm>
            <a:off x="6009323" y="4649510"/>
            <a:ext cx="8098155" cy="448151"/>
          </a:xfrm>
          <a:prstGeom prst="rect">
            <a:avLst/>
          </a:prstGeom>
          <a:noFill/>
          <a:ln/>
        </p:spPr>
        <p:txBody>
          <a:bodyPr wrap="square" lIns="0" tIns="0" rIns="0" bIns="0" rtlCol="0" anchor="t"/>
          <a:lstStyle/>
          <a:p>
            <a:pPr marL="0" indent="0" algn="l">
              <a:lnSpc>
                <a:spcPts val="1750"/>
              </a:lnSpc>
              <a:buNone/>
            </a:pPr>
            <a:endParaRPr lang="en-US" sz="1150" dirty="0"/>
          </a:p>
        </p:txBody>
      </p:sp>
      <p:sp>
        <p:nvSpPr>
          <p:cNvPr id="12" name="Text 9"/>
          <p:cNvSpPr/>
          <p:nvPr/>
        </p:nvSpPr>
        <p:spPr>
          <a:xfrm>
            <a:off x="6009323" y="5321737"/>
            <a:ext cx="2037517" cy="254556"/>
          </a:xfrm>
          <a:prstGeom prst="rect">
            <a:avLst/>
          </a:prstGeom>
          <a:noFill/>
          <a:ln/>
        </p:spPr>
        <p:txBody>
          <a:bodyPr wrap="none" lIns="0" tIns="0" rIns="0" bIns="0" rtlCol="0" anchor="t"/>
          <a:lstStyle/>
          <a:p>
            <a:pPr marL="0" indent="0" algn="l">
              <a:lnSpc>
                <a:spcPts val="2000"/>
              </a:lnSpc>
              <a:buNone/>
            </a:pPr>
            <a:r>
              <a:rPr lang="en-US" sz="1600" b="1" dirty="0">
                <a:solidFill>
                  <a:srgbClr val="000000"/>
                </a:solidFill>
                <a:latin typeface="Montserrat Bold" pitchFamily="34" charset="0"/>
                <a:ea typeface="Montserrat Bold" pitchFamily="34" charset="-122"/>
                <a:cs typeface="Montserrat Bold" pitchFamily="34" charset="-120"/>
              </a:rPr>
              <a:t>Me contacter :</a:t>
            </a:r>
            <a:endParaRPr lang="en-US" sz="1600" dirty="0"/>
          </a:p>
        </p:txBody>
      </p:sp>
      <p:sp>
        <p:nvSpPr>
          <p:cNvPr id="13" name="Text 10"/>
          <p:cNvSpPr/>
          <p:nvPr/>
        </p:nvSpPr>
        <p:spPr>
          <a:xfrm>
            <a:off x="6009323" y="5800368"/>
            <a:ext cx="8098155" cy="224076"/>
          </a:xfrm>
          <a:prstGeom prst="rect">
            <a:avLst/>
          </a:prstGeom>
          <a:noFill/>
          <a:ln/>
        </p:spPr>
        <p:txBody>
          <a:bodyPr wrap="none" lIns="0" tIns="0" rIns="0" bIns="0" rtlCol="0" anchor="t"/>
          <a:lstStyle/>
          <a:p>
            <a:pPr marL="0" indent="0" algn="l">
              <a:lnSpc>
                <a:spcPts val="1750"/>
              </a:lnSpc>
              <a:buNone/>
            </a:pPr>
            <a:r>
              <a:rPr lang="en-US" sz="1150" u="sng" dirty="0">
                <a:solidFill>
                  <a:srgbClr val="2D2E34"/>
                </a:solidFill>
                <a:latin typeface="Source Sans 3" pitchFamily="34" charset="0"/>
                <a:ea typeface="Source Sans 3" pitchFamily="34" charset="-122"/>
                <a:cs typeface="Source Sans 3" pitchFamily="34" charset="-120"/>
                <a:hlinkClick r:id="rId4">
                  <a:extLst>
                    <a:ext uri="{A12FA001-AC4F-418D-AE19-62706E023703}">
                      <ahyp:hlinkClr xmlns:ahyp="http://schemas.microsoft.com/office/drawing/2018/hyperlinkcolor" val="tx"/>
                    </a:ext>
                  </a:extLst>
                </a:hlinkClick>
              </a:rPr>
              <a:t>dagbapaola5@gmail.com</a:t>
            </a:r>
            <a:endParaRPr lang="en-US" sz="1150" dirty="0"/>
          </a:p>
        </p:txBody>
      </p:sp>
      <p:sp>
        <p:nvSpPr>
          <p:cNvPr id="14" name="Text 11"/>
          <p:cNvSpPr/>
          <p:nvPr/>
        </p:nvSpPr>
        <p:spPr>
          <a:xfrm>
            <a:off x="6009323" y="6192441"/>
            <a:ext cx="8098155" cy="224076"/>
          </a:xfrm>
          <a:prstGeom prst="rect">
            <a:avLst/>
          </a:prstGeom>
          <a:noFill/>
          <a:ln/>
        </p:spPr>
        <p:txBody>
          <a:bodyPr wrap="none" lIns="0" tIns="0" rIns="0" bIns="0" rtlCol="0" anchor="t"/>
          <a:lstStyle/>
          <a:p>
            <a:pPr marL="0" indent="0" algn="l">
              <a:lnSpc>
                <a:spcPts val="1750"/>
              </a:lnSpc>
              <a:buNone/>
            </a:pPr>
            <a:r>
              <a:rPr lang="en-US" sz="1150" u="sng" dirty="0">
                <a:solidFill>
                  <a:srgbClr val="2D2E34"/>
                </a:solidFill>
                <a:latin typeface="Source Sans 3" pitchFamily="34" charset="0"/>
                <a:ea typeface="Source Sans 3" pitchFamily="34" charset="-122"/>
                <a:cs typeface="Source Sans 3" pitchFamily="34" charset="-120"/>
                <a:hlinkClick r:id="rId5">
                  <a:extLst>
                    <a:ext uri="{A12FA001-AC4F-418D-AE19-62706E023703}">
                      <ahyp:hlinkClr xmlns:ahyp="http://schemas.microsoft.com/office/drawing/2018/hyperlinkcolor" val="tx"/>
                    </a:ext>
                  </a:extLst>
                </a:hlinkClick>
              </a:rPr>
              <a:t>LinkedIn: </a:t>
            </a:r>
            <a:r>
              <a:rPr lang="en-US" sz="1150" dirty="0">
                <a:solidFill>
                  <a:srgbClr val="3D3838"/>
                </a:solidFill>
                <a:latin typeface="Source Sans 3" pitchFamily="34" charset="0"/>
                <a:ea typeface="Source Sans 3" pitchFamily="34" charset="-122"/>
                <a:cs typeface="Source Sans 3" pitchFamily="34" charset="-120"/>
              </a:rPr>
              <a:t>dagbapaola</a:t>
            </a:r>
            <a:endParaRPr lang="en-US" sz="1150" dirty="0"/>
          </a:p>
        </p:txBody>
      </p:sp>
      <p:sp>
        <p:nvSpPr>
          <p:cNvPr id="15" name="Text 12"/>
          <p:cNvSpPr/>
          <p:nvPr/>
        </p:nvSpPr>
        <p:spPr>
          <a:xfrm>
            <a:off x="6009323" y="6584513"/>
            <a:ext cx="8098155" cy="448151"/>
          </a:xfrm>
          <a:prstGeom prst="rect">
            <a:avLst/>
          </a:prstGeom>
          <a:noFill/>
          <a:ln/>
        </p:spPr>
        <p:txBody>
          <a:bodyPr wrap="square" lIns="0" tIns="0" rIns="0" bIns="0" rtlCol="0" anchor="t"/>
          <a:lstStyle/>
          <a:p>
            <a:pPr marL="0" indent="0" algn="l">
              <a:lnSpc>
                <a:spcPts val="1750"/>
              </a:lnSpc>
              <a:buNone/>
            </a:pPr>
            <a:endParaRPr lang="en-US" sz="1150" dirty="0"/>
          </a:p>
        </p:txBody>
      </p:sp>
      <p:sp>
        <p:nvSpPr>
          <p:cNvPr id="16" name="Shape 13"/>
          <p:cNvSpPr/>
          <p:nvPr/>
        </p:nvSpPr>
        <p:spPr>
          <a:xfrm>
            <a:off x="6009323" y="7200662"/>
            <a:ext cx="8098155" cy="619720"/>
          </a:xfrm>
          <a:prstGeom prst="roundRect">
            <a:avLst>
              <a:gd name="adj" fmla="val 3617"/>
            </a:avLst>
          </a:prstGeom>
          <a:solidFill>
            <a:srgbClr val="D6D7DC"/>
          </a:solidFill>
          <a:ln/>
        </p:spPr>
      </p:sp>
      <p:pic>
        <p:nvPicPr>
          <p:cNvPr id="17" name="Image 1" descr="preencoded.png"/>
          <p:cNvPicPr>
            <a:picLocks noChangeAspect="1"/>
          </p:cNvPicPr>
          <p:nvPr/>
        </p:nvPicPr>
        <p:blipFill>
          <a:blip r:embed="rId6"/>
          <a:stretch>
            <a:fillRect/>
          </a:stretch>
        </p:blipFill>
        <p:spPr>
          <a:xfrm>
            <a:off x="6158627" y="7408902"/>
            <a:ext cx="186690" cy="149304"/>
          </a:xfrm>
          <a:prstGeom prst="rect">
            <a:avLst/>
          </a:prstGeom>
        </p:spPr>
      </p:pic>
      <p:sp>
        <p:nvSpPr>
          <p:cNvPr id="18" name="Text 14"/>
          <p:cNvSpPr/>
          <p:nvPr/>
        </p:nvSpPr>
        <p:spPr>
          <a:xfrm>
            <a:off x="6494621" y="7387233"/>
            <a:ext cx="7463552" cy="224076"/>
          </a:xfrm>
          <a:prstGeom prst="rect">
            <a:avLst/>
          </a:prstGeom>
          <a:noFill/>
          <a:ln/>
        </p:spPr>
        <p:txBody>
          <a:bodyPr wrap="none" lIns="0" tIns="0" rIns="0" bIns="0" rtlCol="0" anchor="t"/>
          <a:lstStyle/>
          <a:p>
            <a:pPr marL="0" indent="0" algn="l">
              <a:lnSpc>
                <a:spcPts val="1750"/>
              </a:lnSpc>
              <a:buNone/>
            </a:pPr>
            <a:r>
              <a:rPr lang="en-US" sz="1150" dirty="0">
                <a:solidFill>
                  <a:srgbClr val="000000"/>
                </a:solidFill>
                <a:latin typeface="Source Sans 3" pitchFamily="34" charset="0"/>
                <a:ea typeface="Source Sans 3" pitchFamily="34" charset="-122"/>
                <a:cs typeface="Source Sans 3" pitchFamily="34" charset="-120"/>
              </a:rPr>
              <a:t>Ce projet est une réalisation personnelle à des fins de portfolio Data Science.</a:t>
            </a:r>
            <a:endParaRPr lang="en-US" sz="11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63798" y="691872"/>
            <a:ext cx="7262932" cy="560903"/>
          </a:xfrm>
          <a:prstGeom prst="rect">
            <a:avLst/>
          </a:prstGeom>
          <a:noFill/>
          <a:ln/>
        </p:spPr>
        <p:txBody>
          <a:bodyPr wrap="none" lIns="0" tIns="0" rIns="0" bIns="0" rtlCol="0" anchor="t"/>
          <a:lstStyle/>
          <a:p>
            <a:pPr marL="0" indent="0" algn="l">
              <a:lnSpc>
                <a:spcPts val="4400"/>
              </a:lnSpc>
              <a:buNone/>
            </a:pPr>
            <a:r>
              <a:rPr lang="en-US" sz="3500" b="1" dirty="0">
                <a:solidFill>
                  <a:srgbClr val="000000"/>
                </a:solidFill>
                <a:latin typeface="Montserrat Bold" pitchFamily="34" charset="0"/>
                <a:ea typeface="Montserrat Bold" pitchFamily="34" charset="-122"/>
                <a:cs typeface="Montserrat Bold" pitchFamily="34" charset="-120"/>
              </a:rPr>
              <a:t>Contexte et Objectifs du Projet</a:t>
            </a:r>
            <a:endParaRPr lang="en-US" sz="3500" dirty="0"/>
          </a:p>
        </p:txBody>
      </p:sp>
      <p:sp>
        <p:nvSpPr>
          <p:cNvPr id="3" name="Text 1"/>
          <p:cNvSpPr/>
          <p:nvPr/>
        </p:nvSpPr>
        <p:spPr>
          <a:xfrm>
            <a:off x="863798" y="1869758"/>
            <a:ext cx="2804874" cy="350639"/>
          </a:xfrm>
          <a:prstGeom prst="rect">
            <a:avLst/>
          </a:prstGeom>
          <a:noFill/>
          <a:ln/>
        </p:spPr>
        <p:txBody>
          <a:bodyPr wrap="none" lIns="0" tIns="0" rIns="0" bIns="0" rtlCol="0" anchor="t"/>
          <a:lstStyle/>
          <a:p>
            <a:pPr marL="0" indent="0" algn="l">
              <a:lnSpc>
                <a:spcPts val="2750"/>
              </a:lnSpc>
              <a:buNone/>
            </a:pPr>
            <a:r>
              <a:rPr lang="en-US" sz="2200" b="1" dirty="0">
                <a:solidFill>
                  <a:srgbClr val="000000"/>
                </a:solidFill>
                <a:latin typeface="Montserrat Bold" pitchFamily="34" charset="0"/>
                <a:ea typeface="Montserrat Bold" pitchFamily="34" charset="-122"/>
                <a:cs typeface="Montserrat Bold" pitchFamily="34" charset="-120"/>
              </a:rPr>
              <a:t>Le Défi</a:t>
            </a:r>
            <a:endParaRPr lang="en-US" sz="2200" dirty="0"/>
          </a:p>
        </p:txBody>
      </p:sp>
      <p:sp>
        <p:nvSpPr>
          <p:cNvPr id="4" name="Text 2"/>
          <p:cNvSpPr/>
          <p:nvPr/>
        </p:nvSpPr>
        <p:spPr>
          <a:xfrm>
            <a:off x="863798" y="2467213"/>
            <a:ext cx="6150293" cy="1850827"/>
          </a:xfrm>
          <a:prstGeom prst="rect">
            <a:avLst/>
          </a:prstGeom>
          <a:noFill/>
          <a:ln/>
        </p:spPr>
        <p:txBody>
          <a:bodyPr wrap="square" lIns="0" tIns="0" rIns="0" bIns="0" rtlCol="0" anchor="t"/>
          <a:lstStyle/>
          <a:p>
            <a:pPr marL="0" indent="0" algn="l">
              <a:lnSpc>
                <a:spcPts val="2900"/>
              </a:lnSpc>
              <a:buNone/>
            </a:pPr>
            <a:r>
              <a:rPr lang="en-US" sz="1900" dirty="0">
                <a:solidFill>
                  <a:srgbClr val="3D3838"/>
                </a:solidFill>
                <a:latin typeface="Source Sans 3" pitchFamily="34" charset="0"/>
                <a:ea typeface="Source Sans 3" pitchFamily="34" charset="-122"/>
                <a:cs typeface="Source Sans 3" pitchFamily="34" charset="-120"/>
              </a:rPr>
              <a:t>L'entreprise fait face à un taux de départ important de ses clients et employés. Le coût d'acquisition d'un nouveau client étant 5 à 7 fois plus élevé que la rétention, l'enjeu principal est de prévenir les départs et maximiser la valeur long terme.</a:t>
            </a:r>
            <a:endParaRPr lang="en-US" sz="1900" dirty="0"/>
          </a:p>
        </p:txBody>
      </p:sp>
      <p:sp>
        <p:nvSpPr>
          <p:cNvPr id="5" name="Text 3"/>
          <p:cNvSpPr/>
          <p:nvPr/>
        </p:nvSpPr>
        <p:spPr>
          <a:xfrm>
            <a:off x="7623929" y="1869758"/>
            <a:ext cx="2804874" cy="350639"/>
          </a:xfrm>
          <a:prstGeom prst="rect">
            <a:avLst/>
          </a:prstGeom>
          <a:noFill/>
          <a:ln/>
        </p:spPr>
        <p:txBody>
          <a:bodyPr wrap="none" lIns="0" tIns="0" rIns="0" bIns="0" rtlCol="0" anchor="t"/>
          <a:lstStyle/>
          <a:p>
            <a:pPr marL="0" indent="0" algn="l">
              <a:lnSpc>
                <a:spcPts val="2750"/>
              </a:lnSpc>
              <a:buNone/>
            </a:pPr>
            <a:r>
              <a:rPr lang="en-US" sz="2200" b="1" dirty="0">
                <a:solidFill>
                  <a:srgbClr val="000000"/>
                </a:solidFill>
                <a:latin typeface="Montserrat Bold" pitchFamily="34" charset="0"/>
                <a:ea typeface="Montserrat Bold" pitchFamily="34" charset="-122"/>
                <a:cs typeface="Montserrat Bold" pitchFamily="34" charset="-120"/>
              </a:rPr>
              <a:t>Notre Mission</a:t>
            </a:r>
            <a:endParaRPr lang="en-US" sz="2200" dirty="0"/>
          </a:p>
        </p:txBody>
      </p:sp>
      <p:sp>
        <p:nvSpPr>
          <p:cNvPr id="6" name="Text 4"/>
          <p:cNvSpPr/>
          <p:nvPr/>
        </p:nvSpPr>
        <p:spPr>
          <a:xfrm>
            <a:off x="7623929" y="2467213"/>
            <a:ext cx="6150293" cy="1480661"/>
          </a:xfrm>
          <a:prstGeom prst="rect">
            <a:avLst/>
          </a:prstGeom>
          <a:noFill/>
          <a:ln/>
        </p:spPr>
        <p:txBody>
          <a:bodyPr wrap="square" lIns="0" tIns="0" rIns="0" bIns="0" rtlCol="0" anchor="t"/>
          <a:lstStyle/>
          <a:p>
            <a:pPr marL="0" indent="0" algn="l">
              <a:lnSpc>
                <a:spcPts val="2900"/>
              </a:lnSpc>
              <a:buNone/>
            </a:pPr>
            <a:r>
              <a:rPr lang="en-US" sz="1900" dirty="0">
                <a:solidFill>
                  <a:srgbClr val="3D3838"/>
                </a:solidFill>
                <a:latin typeface="Source Sans 3" pitchFamily="34" charset="0"/>
                <a:ea typeface="Source Sans 3" pitchFamily="34" charset="-122"/>
                <a:cs typeface="Source Sans 3" pitchFamily="34" charset="-120"/>
              </a:rPr>
              <a:t>Identifier les individus à risque de départ et proposer des actions de rétention rentables basées sur des données concrètes. L'objectif est de transformer l'analyse prédictive en décisions opérationnelles mesurables.</a:t>
            </a:r>
            <a:endParaRPr lang="en-US" sz="1900" dirty="0"/>
          </a:p>
        </p:txBody>
      </p:sp>
      <p:sp>
        <p:nvSpPr>
          <p:cNvPr id="7" name="Shape 5"/>
          <p:cNvSpPr/>
          <p:nvPr/>
        </p:nvSpPr>
        <p:spPr>
          <a:xfrm>
            <a:off x="863798" y="4817745"/>
            <a:ext cx="4136350" cy="2719864"/>
          </a:xfrm>
          <a:prstGeom prst="roundRect">
            <a:avLst>
              <a:gd name="adj" fmla="val 1361"/>
            </a:avLst>
          </a:prstGeom>
          <a:solidFill>
            <a:srgbClr val="F2EEEE"/>
          </a:solidFill>
          <a:ln/>
        </p:spPr>
      </p:sp>
      <p:sp>
        <p:nvSpPr>
          <p:cNvPr id="8" name="Shape 6"/>
          <p:cNvSpPr/>
          <p:nvPr/>
        </p:nvSpPr>
        <p:spPr>
          <a:xfrm>
            <a:off x="1110615" y="5064562"/>
            <a:ext cx="740450" cy="740450"/>
          </a:xfrm>
          <a:prstGeom prst="roundRect">
            <a:avLst>
              <a:gd name="adj" fmla="val 12348012"/>
            </a:avLst>
          </a:prstGeom>
          <a:solidFill>
            <a:srgbClr val="2D2E34"/>
          </a:solidFill>
          <a:ln/>
        </p:spPr>
      </p:sp>
      <p:pic>
        <p:nvPicPr>
          <p:cNvPr id="9"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314212" y="5268158"/>
            <a:ext cx="333137" cy="333137"/>
          </a:xfrm>
          <a:prstGeom prst="rect">
            <a:avLst/>
          </a:prstGeom>
        </p:spPr>
      </p:pic>
      <p:sp>
        <p:nvSpPr>
          <p:cNvPr id="10" name="Text 7"/>
          <p:cNvSpPr/>
          <p:nvPr/>
        </p:nvSpPr>
        <p:spPr>
          <a:xfrm>
            <a:off x="1110615" y="6051828"/>
            <a:ext cx="2804874" cy="350639"/>
          </a:xfrm>
          <a:prstGeom prst="rect">
            <a:avLst/>
          </a:prstGeom>
          <a:noFill/>
          <a:ln/>
        </p:spPr>
        <p:txBody>
          <a:bodyPr wrap="none" lIns="0" tIns="0" rIns="0" bIns="0" rtlCol="0" anchor="t"/>
          <a:lstStyle/>
          <a:p>
            <a:pPr marL="0" indent="0" algn="l">
              <a:lnSpc>
                <a:spcPts val="2750"/>
              </a:lnSpc>
              <a:buNone/>
            </a:pPr>
            <a:r>
              <a:rPr lang="en-US" sz="2200" b="1" dirty="0">
                <a:solidFill>
                  <a:srgbClr val="3D3838"/>
                </a:solidFill>
                <a:latin typeface="Montserrat Bold" pitchFamily="34" charset="0"/>
                <a:ea typeface="Montserrat Bold" pitchFamily="34" charset="-122"/>
                <a:cs typeface="Montserrat Bold" pitchFamily="34" charset="-120"/>
              </a:rPr>
              <a:t>Analyser</a:t>
            </a:r>
            <a:endParaRPr lang="en-US" sz="2200" dirty="0"/>
          </a:p>
        </p:txBody>
      </p:sp>
      <p:sp>
        <p:nvSpPr>
          <p:cNvPr id="11" name="Text 8"/>
          <p:cNvSpPr/>
          <p:nvPr/>
        </p:nvSpPr>
        <p:spPr>
          <a:xfrm>
            <a:off x="1110615" y="6550462"/>
            <a:ext cx="3642717" cy="740331"/>
          </a:xfrm>
          <a:prstGeom prst="rect">
            <a:avLst/>
          </a:prstGeom>
          <a:noFill/>
          <a:ln/>
        </p:spPr>
        <p:txBody>
          <a:bodyPr wrap="square" lIns="0" tIns="0" rIns="0" bIns="0" rtlCol="0" anchor="t"/>
          <a:lstStyle/>
          <a:p>
            <a:pPr marL="0" indent="0" algn="l">
              <a:lnSpc>
                <a:spcPts val="2900"/>
              </a:lnSpc>
              <a:buNone/>
            </a:pPr>
            <a:r>
              <a:rPr lang="en-US" sz="1900" dirty="0">
                <a:solidFill>
                  <a:srgbClr val="3D3838"/>
                </a:solidFill>
                <a:latin typeface="Source Sans 3" pitchFamily="34" charset="0"/>
                <a:ea typeface="Source Sans 3" pitchFamily="34" charset="-122"/>
                <a:cs typeface="Source Sans 3" pitchFamily="34" charset="-120"/>
              </a:rPr>
              <a:t>Identifier les facteurs explicatifs du churn</a:t>
            </a:r>
            <a:endParaRPr lang="en-US" sz="1900" dirty="0"/>
          </a:p>
        </p:txBody>
      </p:sp>
      <p:sp>
        <p:nvSpPr>
          <p:cNvPr id="12" name="Shape 9"/>
          <p:cNvSpPr/>
          <p:nvPr/>
        </p:nvSpPr>
        <p:spPr>
          <a:xfrm>
            <a:off x="5246965" y="4817745"/>
            <a:ext cx="4136350" cy="2719864"/>
          </a:xfrm>
          <a:prstGeom prst="roundRect">
            <a:avLst>
              <a:gd name="adj" fmla="val 1361"/>
            </a:avLst>
          </a:prstGeom>
          <a:solidFill>
            <a:srgbClr val="F2EEEE"/>
          </a:solidFill>
          <a:ln/>
        </p:spPr>
      </p:sp>
      <p:sp>
        <p:nvSpPr>
          <p:cNvPr id="13" name="Shape 10"/>
          <p:cNvSpPr/>
          <p:nvPr/>
        </p:nvSpPr>
        <p:spPr>
          <a:xfrm>
            <a:off x="5493782" y="5064562"/>
            <a:ext cx="740450" cy="740450"/>
          </a:xfrm>
          <a:prstGeom prst="roundRect">
            <a:avLst>
              <a:gd name="adj" fmla="val 12348012"/>
            </a:avLst>
          </a:prstGeom>
          <a:solidFill>
            <a:srgbClr val="2D2E34"/>
          </a:solidFill>
          <a:ln/>
        </p:spPr>
      </p:sp>
      <p:pic>
        <p:nvPicPr>
          <p:cNvPr id="14" name="Image 1" descr="preencoded.png"/>
          <p:cNvPicPr>
            <a:picLocks noChangeAspect="1"/>
          </p:cNvPicPr>
          <p:nvPr/>
        </p:nvPicPr>
        <p:blipFill>
          <a:blip r:embed="rId3">
            <a:extLst>
              <a:ext uri="{96DAC541-7B7A-43D3-8B79-37D633B846F1}">
                <asvg:svgBlip xmlns:asvg="http://schemas.microsoft.com/office/drawing/2016/SVG/main" r:embed="rId5"/>
              </a:ext>
            </a:extLst>
          </a:blip>
          <a:stretch>
            <a:fillRect/>
          </a:stretch>
        </p:blipFill>
        <p:spPr>
          <a:xfrm>
            <a:off x="5697379" y="5268158"/>
            <a:ext cx="333137" cy="333137"/>
          </a:xfrm>
          <a:prstGeom prst="rect">
            <a:avLst/>
          </a:prstGeom>
        </p:spPr>
      </p:pic>
      <p:sp>
        <p:nvSpPr>
          <p:cNvPr id="15" name="Text 11"/>
          <p:cNvSpPr/>
          <p:nvPr/>
        </p:nvSpPr>
        <p:spPr>
          <a:xfrm>
            <a:off x="5493782" y="6051828"/>
            <a:ext cx="2804874" cy="350639"/>
          </a:xfrm>
          <a:prstGeom prst="rect">
            <a:avLst/>
          </a:prstGeom>
          <a:noFill/>
          <a:ln/>
        </p:spPr>
        <p:txBody>
          <a:bodyPr wrap="none" lIns="0" tIns="0" rIns="0" bIns="0" rtlCol="0" anchor="t"/>
          <a:lstStyle/>
          <a:p>
            <a:pPr marL="0" indent="0" algn="l">
              <a:lnSpc>
                <a:spcPts val="2750"/>
              </a:lnSpc>
              <a:buNone/>
            </a:pPr>
            <a:r>
              <a:rPr lang="en-US" sz="2200" b="1" dirty="0">
                <a:solidFill>
                  <a:srgbClr val="3D3838"/>
                </a:solidFill>
                <a:latin typeface="Montserrat Bold" pitchFamily="34" charset="0"/>
                <a:ea typeface="Montserrat Bold" pitchFamily="34" charset="-122"/>
                <a:cs typeface="Montserrat Bold" pitchFamily="34" charset="-120"/>
              </a:rPr>
              <a:t>Prédire</a:t>
            </a:r>
            <a:endParaRPr lang="en-US" sz="2200" dirty="0"/>
          </a:p>
        </p:txBody>
      </p:sp>
      <p:sp>
        <p:nvSpPr>
          <p:cNvPr id="16" name="Text 12"/>
          <p:cNvSpPr/>
          <p:nvPr/>
        </p:nvSpPr>
        <p:spPr>
          <a:xfrm>
            <a:off x="5493782" y="6550462"/>
            <a:ext cx="3642717" cy="740331"/>
          </a:xfrm>
          <a:prstGeom prst="rect">
            <a:avLst/>
          </a:prstGeom>
          <a:noFill/>
          <a:ln/>
        </p:spPr>
        <p:txBody>
          <a:bodyPr wrap="square" lIns="0" tIns="0" rIns="0" bIns="0" rtlCol="0" anchor="t"/>
          <a:lstStyle/>
          <a:p>
            <a:pPr marL="0" indent="0" algn="l">
              <a:lnSpc>
                <a:spcPts val="2900"/>
              </a:lnSpc>
              <a:buNone/>
            </a:pPr>
            <a:r>
              <a:rPr lang="en-US" sz="1900" dirty="0">
                <a:solidFill>
                  <a:srgbClr val="3D3838"/>
                </a:solidFill>
                <a:latin typeface="Source Sans 3" pitchFamily="34" charset="0"/>
                <a:ea typeface="Source Sans 3" pitchFamily="34" charset="-122"/>
                <a:cs typeface="Source Sans 3" pitchFamily="34" charset="-120"/>
              </a:rPr>
              <a:t>Développer un modèle prédictif performant</a:t>
            </a:r>
            <a:endParaRPr lang="en-US" sz="1900" dirty="0"/>
          </a:p>
        </p:txBody>
      </p:sp>
      <p:sp>
        <p:nvSpPr>
          <p:cNvPr id="17" name="Shape 13"/>
          <p:cNvSpPr/>
          <p:nvPr/>
        </p:nvSpPr>
        <p:spPr>
          <a:xfrm>
            <a:off x="9630132" y="4817745"/>
            <a:ext cx="4136350" cy="2719864"/>
          </a:xfrm>
          <a:prstGeom prst="roundRect">
            <a:avLst>
              <a:gd name="adj" fmla="val 1361"/>
            </a:avLst>
          </a:prstGeom>
          <a:solidFill>
            <a:srgbClr val="F2EEEE"/>
          </a:solidFill>
          <a:ln/>
        </p:spPr>
      </p:sp>
      <p:sp>
        <p:nvSpPr>
          <p:cNvPr id="18" name="Shape 14"/>
          <p:cNvSpPr/>
          <p:nvPr/>
        </p:nvSpPr>
        <p:spPr>
          <a:xfrm>
            <a:off x="9876949" y="5064562"/>
            <a:ext cx="740450" cy="740450"/>
          </a:xfrm>
          <a:prstGeom prst="roundRect">
            <a:avLst>
              <a:gd name="adj" fmla="val 12348012"/>
            </a:avLst>
          </a:prstGeom>
          <a:solidFill>
            <a:srgbClr val="2D2E34"/>
          </a:solidFill>
          <a:ln/>
        </p:spPr>
      </p:sp>
      <p:pic>
        <p:nvPicPr>
          <p:cNvPr id="19" name="Image 2" descr="preencoded.png"/>
          <p:cNvPicPr>
            <a:picLocks noChangeAspect="1"/>
          </p:cNvPicPr>
          <p:nvPr/>
        </p:nvPicPr>
        <p:blipFill>
          <a:blip r:embed="rId3">
            <a:extLst>
              <a:ext uri="{96DAC541-7B7A-43D3-8B79-37D633B846F1}">
                <asvg:svgBlip xmlns:asvg="http://schemas.microsoft.com/office/drawing/2016/SVG/main" r:embed="rId6"/>
              </a:ext>
            </a:extLst>
          </a:blip>
          <a:stretch>
            <a:fillRect/>
          </a:stretch>
        </p:blipFill>
        <p:spPr>
          <a:xfrm>
            <a:off x="10080546" y="5268158"/>
            <a:ext cx="333137" cy="333137"/>
          </a:xfrm>
          <a:prstGeom prst="rect">
            <a:avLst/>
          </a:prstGeom>
        </p:spPr>
      </p:pic>
      <p:sp>
        <p:nvSpPr>
          <p:cNvPr id="20" name="Text 15"/>
          <p:cNvSpPr/>
          <p:nvPr/>
        </p:nvSpPr>
        <p:spPr>
          <a:xfrm>
            <a:off x="9876949" y="6051828"/>
            <a:ext cx="2804874" cy="350639"/>
          </a:xfrm>
          <a:prstGeom prst="rect">
            <a:avLst/>
          </a:prstGeom>
          <a:noFill/>
          <a:ln/>
        </p:spPr>
        <p:txBody>
          <a:bodyPr wrap="none" lIns="0" tIns="0" rIns="0" bIns="0" rtlCol="0" anchor="t"/>
          <a:lstStyle/>
          <a:p>
            <a:pPr marL="0" indent="0" algn="l">
              <a:lnSpc>
                <a:spcPts val="2750"/>
              </a:lnSpc>
              <a:buNone/>
            </a:pPr>
            <a:r>
              <a:rPr lang="en-US" sz="2200" b="1" dirty="0">
                <a:solidFill>
                  <a:srgbClr val="3D3838"/>
                </a:solidFill>
                <a:latin typeface="Montserrat Bold" pitchFamily="34" charset="0"/>
                <a:ea typeface="Montserrat Bold" pitchFamily="34" charset="-122"/>
                <a:cs typeface="Montserrat Bold" pitchFamily="34" charset="-120"/>
              </a:rPr>
              <a:t>Agir</a:t>
            </a:r>
            <a:endParaRPr lang="en-US" sz="2200" dirty="0"/>
          </a:p>
        </p:txBody>
      </p:sp>
      <p:sp>
        <p:nvSpPr>
          <p:cNvPr id="21" name="Text 16"/>
          <p:cNvSpPr/>
          <p:nvPr/>
        </p:nvSpPr>
        <p:spPr>
          <a:xfrm>
            <a:off x="9876949" y="6550462"/>
            <a:ext cx="3642717" cy="740331"/>
          </a:xfrm>
          <a:prstGeom prst="rect">
            <a:avLst/>
          </a:prstGeom>
          <a:noFill/>
          <a:ln/>
        </p:spPr>
        <p:txBody>
          <a:bodyPr wrap="square" lIns="0" tIns="0" rIns="0" bIns="0" rtlCol="0" anchor="t"/>
          <a:lstStyle/>
          <a:p>
            <a:pPr marL="0" indent="0" algn="l">
              <a:lnSpc>
                <a:spcPts val="2900"/>
              </a:lnSpc>
              <a:buNone/>
            </a:pPr>
            <a:r>
              <a:rPr lang="en-US" sz="1900" dirty="0">
                <a:solidFill>
                  <a:srgbClr val="3D3838"/>
                </a:solidFill>
                <a:latin typeface="Source Sans 3" pitchFamily="34" charset="0"/>
                <a:ea typeface="Source Sans 3" pitchFamily="34" charset="-122"/>
                <a:cs typeface="Source Sans 3" pitchFamily="34" charset="-120"/>
              </a:rPr>
              <a:t>Traduire les résultats en actions business concrètes</a:t>
            </a:r>
            <a:endParaRPr lang="en-US" sz="19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63798" y="944523"/>
            <a:ext cx="7934087" cy="560903"/>
          </a:xfrm>
          <a:prstGeom prst="rect">
            <a:avLst/>
          </a:prstGeom>
          <a:noFill/>
          <a:ln/>
        </p:spPr>
        <p:txBody>
          <a:bodyPr wrap="none" lIns="0" tIns="0" rIns="0" bIns="0" rtlCol="0" anchor="t"/>
          <a:lstStyle/>
          <a:p>
            <a:pPr marL="0" indent="0" algn="l">
              <a:lnSpc>
                <a:spcPts val="4400"/>
              </a:lnSpc>
              <a:buNone/>
            </a:pPr>
            <a:r>
              <a:rPr lang="en-US" sz="3500" b="1" dirty="0">
                <a:solidFill>
                  <a:srgbClr val="000000"/>
                </a:solidFill>
                <a:latin typeface="Montserrat Bold" pitchFamily="34" charset="0"/>
                <a:ea typeface="Montserrat Bold" pitchFamily="34" charset="-122"/>
                <a:cs typeface="Montserrat Bold" pitchFamily="34" charset="-120"/>
              </a:rPr>
              <a:t>Jeu de Données IBM HR Analytics</a:t>
            </a:r>
            <a:endParaRPr lang="en-US" sz="3500" dirty="0"/>
          </a:p>
        </p:txBody>
      </p:sp>
      <p:sp>
        <p:nvSpPr>
          <p:cNvPr id="3" name="Text 1"/>
          <p:cNvSpPr/>
          <p:nvPr/>
        </p:nvSpPr>
        <p:spPr>
          <a:xfrm>
            <a:off x="863798" y="2122408"/>
            <a:ext cx="4080034" cy="350639"/>
          </a:xfrm>
          <a:prstGeom prst="rect">
            <a:avLst/>
          </a:prstGeom>
          <a:noFill/>
          <a:ln/>
        </p:spPr>
        <p:txBody>
          <a:bodyPr wrap="none" lIns="0" tIns="0" rIns="0" bIns="0" rtlCol="0" anchor="t"/>
          <a:lstStyle/>
          <a:p>
            <a:pPr marL="0" indent="0" algn="l">
              <a:lnSpc>
                <a:spcPts val="2750"/>
              </a:lnSpc>
              <a:buNone/>
            </a:pPr>
            <a:r>
              <a:rPr lang="en-US" sz="2200" b="1" dirty="0">
                <a:solidFill>
                  <a:srgbClr val="000000"/>
                </a:solidFill>
                <a:latin typeface="Montserrat Bold" pitchFamily="34" charset="0"/>
                <a:ea typeface="Montserrat Bold" pitchFamily="34" charset="-122"/>
                <a:cs typeface="Montserrat Bold" pitchFamily="34" charset="-120"/>
              </a:rPr>
              <a:t>Caractéristiques du Dataset</a:t>
            </a:r>
            <a:endParaRPr lang="en-US" sz="2200" dirty="0"/>
          </a:p>
        </p:txBody>
      </p:sp>
      <p:sp>
        <p:nvSpPr>
          <p:cNvPr id="4" name="Text 2"/>
          <p:cNvSpPr/>
          <p:nvPr/>
        </p:nvSpPr>
        <p:spPr>
          <a:xfrm>
            <a:off x="863798" y="2719864"/>
            <a:ext cx="7500699" cy="370165"/>
          </a:xfrm>
          <a:prstGeom prst="rect">
            <a:avLst/>
          </a:prstGeom>
          <a:noFill/>
          <a:ln/>
        </p:spPr>
        <p:txBody>
          <a:bodyPr wrap="none" lIns="0" tIns="0" rIns="0" bIns="0" rtlCol="0" anchor="t"/>
          <a:lstStyle/>
          <a:p>
            <a:pPr marL="0" indent="0" algn="l">
              <a:lnSpc>
                <a:spcPts val="2900"/>
              </a:lnSpc>
              <a:buNone/>
            </a:pPr>
            <a:r>
              <a:rPr lang="en-US" sz="1900" dirty="0">
                <a:solidFill>
                  <a:srgbClr val="3D3838"/>
                </a:solidFill>
                <a:latin typeface="Source Sans 3" pitchFamily="34" charset="0"/>
                <a:ea typeface="Source Sans 3" pitchFamily="34" charset="-122"/>
                <a:cs typeface="Source Sans 3" pitchFamily="34" charset="-120"/>
              </a:rPr>
              <a:t>Source : Kaggle – IBM HR Analytics Employee Attrition Dataset</a:t>
            </a:r>
            <a:endParaRPr lang="en-US" sz="1900" dirty="0"/>
          </a:p>
        </p:txBody>
      </p:sp>
      <p:sp>
        <p:nvSpPr>
          <p:cNvPr id="5" name="Text 3"/>
          <p:cNvSpPr/>
          <p:nvPr/>
        </p:nvSpPr>
        <p:spPr>
          <a:xfrm>
            <a:off x="863798" y="3312081"/>
            <a:ext cx="7500699" cy="370165"/>
          </a:xfrm>
          <a:prstGeom prst="rect">
            <a:avLst/>
          </a:prstGeom>
          <a:noFill/>
          <a:ln/>
        </p:spPr>
        <p:txBody>
          <a:bodyPr wrap="none" lIns="0" tIns="0" rIns="0" bIns="0" rtlCol="0" anchor="t"/>
          <a:lstStyle/>
          <a:p>
            <a:pPr marL="342900" indent="-342900" algn="l">
              <a:lnSpc>
                <a:spcPts val="2900"/>
              </a:lnSpc>
              <a:buSzPct val="100000"/>
              <a:buChar char="•"/>
            </a:pPr>
            <a:r>
              <a:rPr lang="en-US" sz="1900" b="1" dirty="0">
                <a:solidFill>
                  <a:srgbClr val="3D3838"/>
                </a:solidFill>
                <a:latin typeface="Source Sans 3" pitchFamily="34" charset="0"/>
                <a:ea typeface="Source Sans 3" pitchFamily="34" charset="-122"/>
                <a:cs typeface="Source Sans 3" pitchFamily="34" charset="-120"/>
              </a:rPr>
              <a:t>1 470 individus</a:t>
            </a:r>
            <a:r>
              <a:rPr lang="en-US" sz="1900" dirty="0">
                <a:solidFill>
                  <a:srgbClr val="3D3838"/>
                </a:solidFill>
                <a:latin typeface="Source Sans 3" pitchFamily="34" charset="0"/>
                <a:ea typeface="Source Sans 3" pitchFamily="34" charset="-122"/>
                <a:cs typeface="Source Sans 3" pitchFamily="34" charset="-120"/>
              </a:rPr>
              <a:t> analysés en profondeur</a:t>
            </a:r>
            <a:endParaRPr lang="en-US" sz="1900" dirty="0"/>
          </a:p>
        </p:txBody>
      </p:sp>
      <p:sp>
        <p:nvSpPr>
          <p:cNvPr id="6" name="Text 4"/>
          <p:cNvSpPr/>
          <p:nvPr/>
        </p:nvSpPr>
        <p:spPr>
          <a:xfrm>
            <a:off x="863798" y="3768566"/>
            <a:ext cx="7500699" cy="370165"/>
          </a:xfrm>
          <a:prstGeom prst="rect">
            <a:avLst/>
          </a:prstGeom>
          <a:noFill/>
          <a:ln/>
        </p:spPr>
        <p:txBody>
          <a:bodyPr wrap="none" lIns="0" tIns="0" rIns="0" bIns="0" rtlCol="0" anchor="t"/>
          <a:lstStyle/>
          <a:p>
            <a:pPr marL="342900" indent="-342900" algn="l">
              <a:lnSpc>
                <a:spcPts val="2900"/>
              </a:lnSpc>
              <a:buSzPct val="100000"/>
              <a:buChar char="•"/>
            </a:pPr>
            <a:r>
              <a:rPr lang="en-US" sz="1900" b="1" dirty="0">
                <a:solidFill>
                  <a:srgbClr val="3D3838"/>
                </a:solidFill>
                <a:latin typeface="Source Sans 3" pitchFamily="34" charset="0"/>
                <a:ea typeface="Source Sans 3" pitchFamily="34" charset="-122"/>
                <a:cs typeface="Source Sans 3" pitchFamily="34" charset="-120"/>
              </a:rPr>
              <a:t>35 variables</a:t>
            </a:r>
            <a:r>
              <a:rPr lang="en-US" sz="1900" dirty="0">
                <a:solidFill>
                  <a:srgbClr val="3D3838"/>
                </a:solidFill>
                <a:latin typeface="Source Sans 3" pitchFamily="34" charset="0"/>
                <a:ea typeface="Source Sans 3" pitchFamily="34" charset="-122"/>
                <a:cs typeface="Source Sans 3" pitchFamily="34" charset="-120"/>
              </a:rPr>
              <a:t> comportementales et démographiques</a:t>
            </a:r>
            <a:endParaRPr lang="en-US" sz="1900" dirty="0"/>
          </a:p>
        </p:txBody>
      </p:sp>
      <p:sp>
        <p:nvSpPr>
          <p:cNvPr id="7" name="Text 5"/>
          <p:cNvSpPr/>
          <p:nvPr/>
        </p:nvSpPr>
        <p:spPr>
          <a:xfrm>
            <a:off x="863798" y="4225052"/>
            <a:ext cx="7500699" cy="740331"/>
          </a:xfrm>
          <a:prstGeom prst="rect">
            <a:avLst/>
          </a:prstGeom>
          <a:noFill/>
          <a:ln/>
        </p:spPr>
        <p:txBody>
          <a:bodyPr wrap="square" lIns="0" tIns="0" rIns="0" bIns="0" rtlCol="0" anchor="t"/>
          <a:lstStyle/>
          <a:p>
            <a:pPr marL="342900" indent="-342900" algn="l">
              <a:lnSpc>
                <a:spcPts val="2900"/>
              </a:lnSpc>
              <a:buSzPct val="100000"/>
              <a:buChar char="•"/>
            </a:pPr>
            <a:r>
              <a:rPr lang="en-US" sz="1900" dirty="0">
                <a:solidFill>
                  <a:srgbClr val="3D3838"/>
                </a:solidFill>
                <a:latin typeface="Source Sans 3" pitchFamily="34" charset="0"/>
                <a:ea typeface="Source Sans 3" pitchFamily="34" charset="-122"/>
                <a:cs typeface="Source Sans 3" pitchFamily="34" charset="-120"/>
              </a:rPr>
              <a:t>Variables clés : âge, salaire, satisfaction, distance domicile-travail, ancienneté, fréquence des déplacements</a:t>
            </a:r>
            <a:endParaRPr lang="en-US" sz="1900" dirty="0"/>
          </a:p>
        </p:txBody>
      </p:sp>
      <p:sp>
        <p:nvSpPr>
          <p:cNvPr id="8" name="Shape 6"/>
          <p:cNvSpPr/>
          <p:nvPr/>
        </p:nvSpPr>
        <p:spPr>
          <a:xfrm>
            <a:off x="863798" y="5243036"/>
            <a:ext cx="7500699" cy="1764387"/>
          </a:xfrm>
          <a:prstGeom prst="roundRect">
            <a:avLst>
              <a:gd name="adj" fmla="val 2098"/>
            </a:avLst>
          </a:prstGeom>
          <a:solidFill>
            <a:srgbClr val="D6D7DC"/>
          </a:solidFill>
          <a:ln/>
        </p:spPr>
      </p:sp>
      <p:pic>
        <p:nvPicPr>
          <p:cNvPr id="9" name="Image 0" descr="preencoded.png"/>
          <p:cNvPicPr>
            <a:picLocks noChangeAspect="1"/>
          </p:cNvPicPr>
          <p:nvPr/>
        </p:nvPicPr>
        <p:blipFill>
          <a:blip r:embed="rId3"/>
          <a:stretch>
            <a:fillRect/>
          </a:stretch>
        </p:blipFill>
        <p:spPr>
          <a:xfrm>
            <a:off x="1110615" y="5594628"/>
            <a:ext cx="308491" cy="246817"/>
          </a:xfrm>
          <a:prstGeom prst="rect">
            <a:avLst/>
          </a:prstGeom>
        </p:spPr>
      </p:pic>
      <p:sp>
        <p:nvSpPr>
          <p:cNvPr id="10" name="Text 7"/>
          <p:cNvSpPr/>
          <p:nvPr/>
        </p:nvSpPr>
        <p:spPr>
          <a:xfrm>
            <a:off x="1665923" y="5551527"/>
            <a:ext cx="6451759" cy="1110496"/>
          </a:xfrm>
          <a:prstGeom prst="rect">
            <a:avLst/>
          </a:prstGeom>
          <a:noFill/>
          <a:ln/>
        </p:spPr>
        <p:txBody>
          <a:bodyPr wrap="square" lIns="0" tIns="0" rIns="0" bIns="0" rtlCol="0" anchor="t"/>
          <a:lstStyle/>
          <a:p>
            <a:pPr marL="0" indent="0" algn="l">
              <a:lnSpc>
                <a:spcPts val="2900"/>
              </a:lnSpc>
              <a:buNone/>
            </a:pPr>
            <a:r>
              <a:rPr lang="en-US" sz="1900" b="1" dirty="0">
                <a:solidFill>
                  <a:srgbClr val="000000"/>
                </a:solidFill>
                <a:latin typeface="Source Sans 3" pitchFamily="34" charset="0"/>
                <a:ea typeface="Source Sans 3" pitchFamily="34" charset="-122"/>
                <a:cs typeface="Source Sans 3" pitchFamily="34" charset="-120"/>
              </a:rPr>
              <a:t>Défi technique :</a:t>
            </a:r>
            <a:r>
              <a:rPr lang="en-US" sz="1900" dirty="0">
                <a:solidFill>
                  <a:srgbClr val="000000"/>
                </a:solidFill>
                <a:latin typeface="Source Sans 3" pitchFamily="34" charset="0"/>
                <a:ea typeface="Source Sans 3" pitchFamily="34" charset="-122"/>
                <a:cs typeface="Source Sans 3" pitchFamily="34" charset="-120"/>
              </a:rPr>
              <a:t> Le dataset présente un déséquilibre important entre churners et non-churners, nécessitant des techniques d'équilibrage.</a:t>
            </a:r>
            <a:endParaRPr lang="en-US" sz="1900" dirty="0"/>
          </a:p>
        </p:txBody>
      </p:sp>
      <p:pic>
        <p:nvPicPr>
          <p:cNvPr id="11" name="Image 1" descr="preencoded.png"/>
          <p:cNvPicPr>
            <a:picLocks noChangeAspect="1"/>
          </p:cNvPicPr>
          <p:nvPr/>
        </p:nvPicPr>
        <p:blipFill>
          <a:blip r:embed="rId4"/>
          <a:stretch>
            <a:fillRect/>
          </a:stretch>
        </p:blipFill>
        <p:spPr>
          <a:xfrm>
            <a:off x="8974336" y="2153245"/>
            <a:ext cx="4799767" cy="4799767"/>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63798" y="899993"/>
            <a:ext cx="6148030" cy="560903"/>
          </a:xfrm>
          <a:prstGeom prst="rect">
            <a:avLst/>
          </a:prstGeom>
          <a:noFill/>
          <a:ln/>
        </p:spPr>
        <p:txBody>
          <a:bodyPr wrap="none" lIns="0" tIns="0" rIns="0" bIns="0" rtlCol="0" anchor="t"/>
          <a:lstStyle/>
          <a:p>
            <a:pPr marL="0" indent="0" algn="l">
              <a:lnSpc>
                <a:spcPts val="4400"/>
              </a:lnSpc>
              <a:buNone/>
            </a:pPr>
            <a:r>
              <a:rPr lang="en-US" sz="3500" b="1" dirty="0">
                <a:solidFill>
                  <a:srgbClr val="000000"/>
                </a:solidFill>
                <a:latin typeface="Montserrat Bold" pitchFamily="34" charset="0"/>
                <a:ea typeface="Montserrat Bold" pitchFamily="34" charset="-122"/>
                <a:cs typeface="Montserrat Bold" pitchFamily="34" charset="-120"/>
              </a:rPr>
              <a:t>Méthodologie de l'analyse</a:t>
            </a:r>
            <a:endParaRPr lang="en-US" sz="3500" dirty="0"/>
          </a:p>
        </p:txBody>
      </p:sp>
      <p:sp>
        <p:nvSpPr>
          <p:cNvPr id="3" name="Text 1"/>
          <p:cNvSpPr/>
          <p:nvPr/>
        </p:nvSpPr>
        <p:spPr>
          <a:xfrm>
            <a:off x="863798" y="1954530"/>
            <a:ext cx="246817" cy="308491"/>
          </a:xfrm>
          <a:prstGeom prst="rect">
            <a:avLst/>
          </a:prstGeom>
          <a:noFill/>
          <a:ln/>
        </p:spPr>
        <p:txBody>
          <a:bodyPr wrap="none" lIns="0" tIns="0" rIns="0" bIns="0" rtlCol="0" anchor="t"/>
          <a:lstStyle/>
          <a:p>
            <a:pPr marL="0" indent="0" algn="l">
              <a:lnSpc>
                <a:spcPts val="2900"/>
              </a:lnSpc>
              <a:buNone/>
            </a:pPr>
            <a:r>
              <a:rPr lang="en-US" sz="1900" dirty="0">
                <a:solidFill>
                  <a:srgbClr val="3D3838"/>
                </a:solidFill>
                <a:latin typeface="Montserrat Light" pitchFamily="34" charset="0"/>
                <a:ea typeface="Montserrat Light" pitchFamily="34" charset="-122"/>
                <a:cs typeface="Montserrat Light" pitchFamily="34" charset="-120"/>
              </a:rPr>
              <a:t>01</a:t>
            </a:r>
            <a:endParaRPr lang="en-US" sz="1900" dirty="0"/>
          </a:p>
        </p:txBody>
      </p:sp>
      <p:sp>
        <p:nvSpPr>
          <p:cNvPr id="4" name="Shape 2"/>
          <p:cNvSpPr/>
          <p:nvPr/>
        </p:nvSpPr>
        <p:spPr>
          <a:xfrm>
            <a:off x="863798" y="2343507"/>
            <a:ext cx="6327934" cy="30480"/>
          </a:xfrm>
          <a:prstGeom prst="rect">
            <a:avLst/>
          </a:prstGeom>
          <a:solidFill>
            <a:srgbClr val="2D2E34"/>
          </a:solidFill>
          <a:ln/>
        </p:spPr>
      </p:sp>
      <p:sp>
        <p:nvSpPr>
          <p:cNvPr id="5" name="Text 3"/>
          <p:cNvSpPr/>
          <p:nvPr/>
        </p:nvSpPr>
        <p:spPr>
          <a:xfrm>
            <a:off x="863798" y="2527816"/>
            <a:ext cx="3666411" cy="350639"/>
          </a:xfrm>
          <a:prstGeom prst="rect">
            <a:avLst/>
          </a:prstGeom>
          <a:noFill/>
          <a:ln/>
        </p:spPr>
        <p:txBody>
          <a:bodyPr wrap="none" lIns="0" tIns="0" rIns="0" bIns="0" rtlCol="0" anchor="t"/>
          <a:lstStyle/>
          <a:p>
            <a:pPr marL="0" indent="0" algn="l">
              <a:lnSpc>
                <a:spcPts val="2750"/>
              </a:lnSpc>
              <a:buNone/>
            </a:pPr>
            <a:r>
              <a:rPr lang="en-US" sz="2200" b="1" dirty="0">
                <a:solidFill>
                  <a:srgbClr val="3D3838"/>
                </a:solidFill>
                <a:latin typeface="Montserrat Bold" pitchFamily="34" charset="0"/>
                <a:ea typeface="Montserrat Bold" pitchFamily="34" charset="-122"/>
                <a:cs typeface="Montserrat Bold" pitchFamily="34" charset="-120"/>
              </a:rPr>
              <a:t>Exploration et Nettoyage</a:t>
            </a:r>
            <a:endParaRPr lang="en-US" sz="2200" dirty="0"/>
          </a:p>
        </p:txBody>
      </p:sp>
      <p:sp>
        <p:nvSpPr>
          <p:cNvPr id="6" name="Text 4"/>
          <p:cNvSpPr/>
          <p:nvPr/>
        </p:nvSpPr>
        <p:spPr>
          <a:xfrm>
            <a:off x="863798" y="3026450"/>
            <a:ext cx="6327934" cy="370165"/>
          </a:xfrm>
          <a:prstGeom prst="rect">
            <a:avLst/>
          </a:prstGeom>
          <a:noFill/>
          <a:ln/>
        </p:spPr>
        <p:txBody>
          <a:bodyPr wrap="none" lIns="0" tIns="0" rIns="0" bIns="0" rtlCol="0" anchor="t"/>
          <a:lstStyle/>
          <a:p>
            <a:pPr marL="0" indent="0" algn="l">
              <a:lnSpc>
                <a:spcPts val="2900"/>
              </a:lnSpc>
              <a:buNone/>
            </a:pPr>
            <a:endParaRPr lang="en-US" sz="1900" dirty="0"/>
          </a:p>
        </p:txBody>
      </p:sp>
      <p:sp>
        <p:nvSpPr>
          <p:cNvPr id="7" name="Text 5"/>
          <p:cNvSpPr/>
          <p:nvPr/>
        </p:nvSpPr>
        <p:spPr>
          <a:xfrm>
            <a:off x="7438549" y="1954530"/>
            <a:ext cx="246817" cy="308491"/>
          </a:xfrm>
          <a:prstGeom prst="rect">
            <a:avLst/>
          </a:prstGeom>
          <a:noFill/>
          <a:ln/>
        </p:spPr>
        <p:txBody>
          <a:bodyPr wrap="none" lIns="0" tIns="0" rIns="0" bIns="0" rtlCol="0" anchor="t"/>
          <a:lstStyle/>
          <a:p>
            <a:pPr marL="0" indent="0" algn="l">
              <a:lnSpc>
                <a:spcPts val="2900"/>
              </a:lnSpc>
              <a:buNone/>
            </a:pPr>
            <a:r>
              <a:rPr lang="en-US" sz="1900" dirty="0">
                <a:solidFill>
                  <a:srgbClr val="3D3838"/>
                </a:solidFill>
                <a:latin typeface="Montserrat Light" pitchFamily="34" charset="0"/>
                <a:ea typeface="Montserrat Light" pitchFamily="34" charset="-122"/>
                <a:cs typeface="Montserrat Light" pitchFamily="34" charset="-120"/>
              </a:rPr>
              <a:t>02</a:t>
            </a:r>
            <a:endParaRPr lang="en-US" sz="1900" dirty="0"/>
          </a:p>
        </p:txBody>
      </p:sp>
      <p:sp>
        <p:nvSpPr>
          <p:cNvPr id="8" name="Shape 6"/>
          <p:cNvSpPr/>
          <p:nvPr/>
        </p:nvSpPr>
        <p:spPr>
          <a:xfrm>
            <a:off x="7438549" y="2343507"/>
            <a:ext cx="6328053" cy="30480"/>
          </a:xfrm>
          <a:prstGeom prst="rect">
            <a:avLst/>
          </a:prstGeom>
          <a:solidFill>
            <a:srgbClr val="2D2E34"/>
          </a:solidFill>
          <a:ln/>
        </p:spPr>
      </p:sp>
      <p:sp>
        <p:nvSpPr>
          <p:cNvPr id="9" name="Text 7"/>
          <p:cNvSpPr/>
          <p:nvPr/>
        </p:nvSpPr>
        <p:spPr>
          <a:xfrm>
            <a:off x="7438549" y="2527816"/>
            <a:ext cx="3713559" cy="350639"/>
          </a:xfrm>
          <a:prstGeom prst="rect">
            <a:avLst/>
          </a:prstGeom>
          <a:noFill/>
          <a:ln/>
        </p:spPr>
        <p:txBody>
          <a:bodyPr wrap="none" lIns="0" tIns="0" rIns="0" bIns="0" rtlCol="0" anchor="t"/>
          <a:lstStyle/>
          <a:p>
            <a:pPr marL="0" indent="0" algn="l">
              <a:lnSpc>
                <a:spcPts val="2750"/>
              </a:lnSpc>
              <a:buNone/>
            </a:pPr>
            <a:r>
              <a:rPr lang="en-US" sz="2200" b="1" dirty="0">
                <a:solidFill>
                  <a:srgbClr val="3D3838"/>
                </a:solidFill>
                <a:latin typeface="Montserrat Bold" pitchFamily="34" charset="0"/>
                <a:ea typeface="Montserrat Bold" pitchFamily="34" charset="-122"/>
                <a:cs typeface="Montserrat Bold" pitchFamily="34" charset="-120"/>
              </a:rPr>
              <a:t>Préparation des Données</a:t>
            </a:r>
            <a:endParaRPr lang="en-US" sz="2200" dirty="0"/>
          </a:p>
        </p:txBody>
      </p:sp>
      <p:sp>
        <p:nvSpPr>
          <p:cNvPr id="10" name="Text 8"/>
          <p:cNvSpPr/>
          <p:nvPr/>
        </p:nvSpPr>
        <p:spPr>
          <a:xfrm>
            <a:off x="7438549" y="3026450"/>
            <a:ext cx="6328053" cy="370165"/>
          </a:xfrm>
          <a:prstGeom prst="rect">
            <a:avLst/>
          </a:prstGeom>
          <a:noFill/>
          <a:ln/>
        </p:spPr>
        <p:txBody>
          <a:bodyPr wrap="none" lIns="0" tIns="0" rIns="0" bIns="0" rtlCol="0" anchor="t"/>
          <a:lstStyle/>
          <a:p>
            <a:pPr marL="0" indent="0" algn="l">
              <a:lnSpc>
                <a:spcPts val="2900"/>
              </a:lnSpc>
              <a:buNone/>
            </a:pPr>
            <a:endParaRPr lang="en-US" sz="1900" dirty="0"/>
          </a:p>
        </p:txBody>
      </p:sp>
      <p:sp>
        <p:nvSpPr>
          <p:cNvPr id="11" name="Text 9"/>
          <p:cNvSpPr/>
          <p:nvPr/>
        </p:nvSpPr>
        <p:spPr>
          <a:xfrm>
            <a:off x="863798" y="3828455"/>
            <a:ext cx="246817" cy="308491"/>
          </a:xfrm>
          <a:prstGeom prst="rect">
            <a:avLst/>
          </a:prstGeom>
          <a:noFill/>
          <a:ln/>
        </p:spPr>
        <p:txBody>
          <a:bodyPr wrap="none" lIns="0" tIns="0" rIns="0" bIns="0" rtlCol="0" anchor="t"/>
          <a:lstStyle/>
          <a:p>
            <a:pPr marL="0" indent="0" algn="l">
              <a:lnSpc>
                <a:spcPts val="2900"/>
              </a:lnSpc>
              <a:buNone/>
            </a:pPr>
            <a:r>
              <a:rPr lang="en-US" sz="1900" dirty="0">
                <a:solidFill>
                  <a:srgbClr val="3D3838"/>
                </a:solidFill>
                <a:latin typeface="Montserrat Light" pitchFamily="34" charset="0"/>
                <a:ea typeface="Montserrat Light" pitchFamily="34" charset="-122"/>
                <a:cs typeface="Montserrat Light" pitchFamily="34" charset="-120"/>
              </a:rPr>
              <a:t>03</a:t>
            </a:r>
            <a:endParaRPr lang="en-US" sz="1900" dirty="0"/>
          </a:p>
        </p:txBody>
      </p:sp>
      <p:sp>
        <p:nvSpPr>
          <p:cNvPr id="12" name="Shape 10"/>
          <p:cNvSpPr/>
          <p:nvPr/>
        </p:nvSpPr>
        <p:spPr>
          <a:xfrm>
            <a:off x="863798" y="4217432"/>
            <a:ext cx="6327934" cy="30480"/>
          </a:xfrm>
          <a:prstGeom prst="rect">
            <a:avLst/>
          </a:prstGeom>
          <a:solidFill>
            <a:srgbClr val="2D2E34"/>
          </a:solidFill>
          <a:ln/>
        </p:spPr>
      </p:sp>
      <p:sp>
        <p:nvSpPr>
          <p:cNvPr id="13" name="Text 11"/>
          <p:cNvSpPr/>
          <p:nvPr/>
        </p:nvSpPr>
        <p:spPr>
          <a:xfrm>
            <a:off x="863798" y="4401741"/>
            <a:ext cx="3017877" cy="350639"/>
          </a:xfrm>
          <a:prstGeom prst="rect">
            <a:avLst/>
          </a:prstGeom>
          <a:noFill/>
          <a:ln/>
        </p:spPr>
        <p:txBody>
          <a:bodyPr wrap="none" lIns="0" tIns="0" rIns="0" bIns="0" rtlCol="0" anchor="t"/>
          <a:lstStyle/>
          <a:p>
            <a:pPr marL="0" indent="0" algn="l">
              <a:lnSpc>
                <a:spcPts val="2750"/>
              </a:lnSpc>
              <a:buNone/>
            </a:pPr>
            <a:r>
              <a:rPr lang="en-US" sz="2200" b="1" dirty="0">
                <a:solidFill>
                  <a:srgbClr val="3D3838"/>
                </a:solidFill>
                <a:latin typeface="Montserrat Bold" pitchFamily="34" charset="0"/>
                <a:ea typeface="Montserrat Bold" pitchFamily="34" charset="-122"/>
                <a:cs typeface="Montserrat Bold" pitchFamily="34" charset="-120"/>
              </a:rPr>
              <a:t>Feature Engineering</a:t>
            </a:r>
            <a:endParaRPr lang="en-US" sz="2200" dirty="0"/>
          </a:p>
        </p:txBody>
      </p:sp>
      <p:sp>
        <p:nvSpPr>
          <p:cNvPr id="14" name="Text 12"/>
          <p:cNvSpPr/>
          <p:nvPr/>
        </p:nvSpPr>
        <p:spPr>
          <a:xfrm>
            <a:off x="863798" y="4900374"/>
            <a:ext cx="6327934" cy="370165"/>
          </a:xfrm>
          <a:prstGeom prst="rect">
            <a:avLst/>
          </a:prstGeom>
          <a:noFill/>
          <a:ln/>
        </p:spPr>
        <p:txBody>
          <a:bodyPr wrap="none" lIns="0" tIns="0" rIns="0" bIns="0" rtlCol="0" anchor="t"/>
          <a:lstStyle/>
          <a:p>
            <a:pPr marL="0" indent="0" algn="l">
              <a:lnSpc>
                <a:spcPts val="2900"/>
              </a:lnSpc>
              <a:buNone/>
            </a:pPr>
            <a:endParaRPr lang="en-US" sz="1900" dirty="0"/>
          </a:p>
        </p:txBody>
      </p:sp>
      <p:sp>
        <p:nvSpPr>
          <p:cNvPr id="15" name="Text 13"/>
          <p:cNvSpPr/>
          <p:nvPr/>
        </p:nvSpPr>
        <p:spPr>
          <a:xfrm>
            <a:off x="7438549" y="3828455"/>
            <a:ext cx="246817" cy="308491"/>
          </a:xfrm>
          <a:prstGeom prst="rect">
            <a:avLst/>
          </a:prstGeom>
          <a:noFill/>
          <a:ln/>
        </p:spPr>
        <p:txBody>
          <a:bodyPr wrap="none" lIns="0" tIns="0" rIns="0" bIns="0" rtlCol="0" anchor="t"/>
          <a:lstStyle/>
          <a:p>
            <a:pPr marL="0" indent="0" algn="l">
              <a:lnSpc>
                <a:spcPts val="2900"/>
              </a:lnSpc>
              <a:buNone/>
            </a:pPr>
            <a:r>
              <a:rPr lang="en-US" sz="1900" dirty="0">
                <a:solidFill>
                  <a:srgbClr val="3D3838"/>
                </a:solidFill>
                <a:latin typeface="Montserrat Light" pitchFamily="34" charset="0"/>
                <a:ea typeface="Montserrat Light" pitchFamily="34" charset="-122"/>
                <a:cs typeface="Montserrat Light" pitchFamily="34" charset="-120"/>
              </a:rPr>
              <a:t>04</a:t>
            </a:r>
            <a:endParaRPr lang="en-US" sz="1900" dirty="0"/>
          </a:p>
        </p:txBody>
      </p:sp>
      <p:sp>
        <p:nvSpPr>
          <p:cNvPr id="16" name="Shape 14"/>
          <p:cNvSpPr/>
          <p:nvPr/>
        </p:nvSpPr>
        <p:spPr>
          <a:xfrm>
            <a:off x="7438549" y="4217432"/>
            <a:ext cx="6328053" cy="30480"/>
          </a:xfrm>
          <a:prstGeom prst="rect">
            <a:avLst/>
          </a:prstGeom>
          <a:solidFill>
            <a:srgbClr val="2D2E34"/>
          </a:solidFill>
          <a:ln/>
        </p:spPr>
      </p:sp>
      <p:sp>
        <p:nvSpPr>
          <p:cNvPr id="17" name="Text 15"/>
          <p:cNvSpPr/>
          <p:nvPr/>
        </p:nvSpPr>
        <p:spPr>
          <a:xfrm>
            <a:off x="7438549" y="4401741"/>
            <a:ext cx="2804874" cy="350639"/>
          </a:xfrm>
          <a:prstGeom prst="rect">
            <a:avLst/>
          </a:prstGeom>
          <a:noFill/>
          <a:ln/>
        </p:spPr>
        <p:txBody>
          <a:bodyPr wrap="none" lIns="0" tIns="0" rIns="0" bIns="0" rtlCol="0" anchor="t"/>
          <a:lstStyle/>
          <a:p>
            <a:pPr marL="0" indent="0" algn="l">
              <a:lnSpc>
                <a:spcPts val="2750"/>
              </a:lnSpc>
              <a:buNone/>
            </a:pPr>
            <a:r>
              <a:rPr lang="en-US" sz="2200" b="1" dirty="0">
                <a:solidFill>
                  <a:srgbClr val="3D3838"/>
                </a:solidFill>
                <a:latin typeface="Montserrat Bold" pitchFamily="34" charset="0"/>
                <a:ea typeface="Montserrat Bold" pitchFamily="34" charset="-122"/>
                <a:cs typeface="Montserrat Bold" pitchFamily="34" charset="-120"/>
              </a:rPr>
              <a:t>Modélisation</a:t>
            </a:r>
            <a:endParaRPr lang="en-US" sz="2200" dirty="0"/>
          </a:p>
        </p:txBody>
      </p:sp>
      <p:sp>
        <p:nvSpPr>
          <p:cNvPr id="18" name="Text 16"/>
          <p:cNvSpPr/>
          <p:nvPr/>
        </p:nvSpPr>
        <p:spPr>
          <a:xfrm>
            <a:off x="7438549" y="4900374"/>
            <a:ext cx="6328053" cy="370165"/>
          </a:xfrm>
          <a:prstGeom prst="rect">
            <a:avLst/>
          </a:prstGeom>
          <a:noFill/>
          <a:ln/>
        </p:spPr>
        <p:txBody>
          <a:bodyPr wrap="none" lIns="0" tIns="0" rIns="0" bIns="0" rtlCol="0" anchor="t"/>
          <a:lstStyle/>
          <a:p>
            <a:pPr marL="0" indent="0" algn="l">
              <a:lnSpc>
                <a:spcPts val="2900"/>
              </a:lnSpc>
              <a:buNone/>
            </a:pPr>
            <a:endParaRPr lang="en-US" sz="1900" dirty="0"/>
          </a:p>
        </p:txBody>
      </p:sp>
      <p:sp>
        <p:nvSpPr>
          <p:cNvPr id="19" name="Text 17"/>
          <p:cNvSpPr/>
          <p:nvPr/>
        </p:nvSpPr>
        <p:spPr>
          <a:xfrm>
            <a:off x="863798" y="5702379"/>
            <a:ext cx="246817" cy="308491"/>
          </a:xfrm>
          <a:prstGeom prst="rect">
            <a:avLst/>
          </a:prstGeom>
          <a:noFill/>
          <a:ln/>
        </p:spPr>
        <p:txBody>
          <a:bodyPr wrap="none" lIns="0" tIns="0" rIns="0" bIns="0" rtlCol="0" anchor="t"/>
          <a:lstStyle/>
          <a:p>
            <a:pPr marL="0" indent="0" algn="l">
              <a:lnSpc>
                <a:spcPts val="2900"/>
              </a:lnSpc>
              <a:buNone/>
            </a:pPr>
            <a:r>
              <a:rPr lang="en-US" sz="1900" dirty="0">
                <a:solidFill>
                  <a:srgbClr val="3D3838"/>
                </a:solidFill>
                <a:latin typeface="Montserrat Light" pitchFamily="34" charset="0"/>
                <a:ea typeface="Montserrat Light" pitchFamily="34" charset="-122"/>
                <a:cs typeface="Montserrat Light" pitchFamily="34" charset="-120"/>
              </a:rPr>
              <a:t>05</a:t>
            </a:r>
            <a:endParaRPr lang="en-US" sz="1900" dirty="0"/>
          </a:p>
        </p:txBody>
      </p:sp>
      <p:sp>
        <p:nvSpPr>
          <p:cNvPr id="20" name="Shape 18"/>
          <p:cNvSpPr/>
          <p:nvPr/>
        </p:nvSpPr>
        <p:spPr>
          <a:xfrm>
            <a:off x="863798" y="6091357"/>
            <a:ext cx="6327934" cy="30480"/>
          </a:xfrm>
          <a:prstGeom prst="rect">
            <a:avLst/>
          </a:prstGeom>
          <a:solidFill>
            <a:srgbClr val="2D2E34"/>
          </a:solidFill>
          <a:ln/>
        </p:spPr>
      </p:sp>
      <p:sp>
        <p:nvSpPr>
          <p:cNvPr id="21" name="Text 19"/>
          <p:cNvSpPr/>
          <p:nvPr/>
        </p:nvSpPr>
        <p:spPr>
          <a:xfrm>
            <a:off x="863798" y="6275665"/>
            <a:ext cx="4074676" cy="350639"/>
          </a:xfrm>
          <a:prstGeom prst="rect">
            <a:avLst/>
          </a:prstGeom>
          <a:noFill/>
          <a:ln/>
        </p:spPr>
        <p:txBody>
          <a:bodyPr wrap="none" lIns="0" tIns="0" rIns="0" bIns="0" rtlCol="0" anchor="t"/>
          <a:lstStyle/>
          <a:p>
            <a:pPr marL="0" indent="0" algn="l">
              <a:lnSpc>
                <a:spcPts val="2750"/>
              </a:lnSpc>
              <a:buNone/>
            </a:pPr>
            <a:r>
              <a:rPr lang="en-US" sz="2200" b="1" dirty="0">
                <a:solidFill>
                  <a:srgbClr val="3D3838"/>
                </a:solidFill>
                <a:latin typeface="Montserrat Bold" pitchFamily="34" charset="0"/>
                <a:ea typeface="Montserrat Bold" pitchFamily="34" charset="-122"/>
                <a:cs typeface="Montserrat Bold" pitchFamily="34" charset="-120"/>
              </a:rPr>
              <a:t>Évaluation et Interprétation</a:t>
            </a:r>
            <a:endParaRPr lang="en-US" sz="2200" dirty="0"/>
          </a:p>
        </p:txBody>
      </p:sp>
      <p:sp>
        <p:nvSpPr>
          <p:cNvPr id="22" name="Text 20"/>
          <p:cNvSpPr/>
          <p:nvPr/>
        </p:nvSpPr>
        <p:spPr>
          <a:xfrm>
            <a:off x="863798" y="6774299"/>
            <a:ext cx="6327934" cy="370165"/>
          </a:xfrm>
          <a:prstGeom prst="rect">
            <a:avLst/>
          </a:prstGeom>
          <a:noFill/>
          <a:ln/>
        </p:spPr>
        <p:txBody>
          <a:bodyPr wrap="none" lIns="0" tIns="0" rIns="0" bIns="0" rtlCol="0" anchor="t"/>
          <a:lstStyle/>
          <a:p>
            <a:pPr marL="0" indent="0" algn="l">
              <a:lnSpc>
                <a:spcPts val="2900"/>
              </a:lnSpc>
              <a:buNone/>
            </a:pPr>
            <a:endParaRPr lang="en-US" sz="1900" dirty="0"/>
          </a:p>
        </p:txBody>
      </p:sp>
      <p:sp>
        <p:nvSpPr>
          <p:cNvPr id="23" name="Text 21"/>
          <p:cNvSpPr/>
          <p:nvPr/>
        </p:nvSpPr>
        <p:spPr>
          <a:xfrm>
            <a:off x="7438549" y="5702379"/>
            <a:ext cx="246817" cy="308491"/>
          </a:xfrm>
          <a:prstGeom prst="rect">
            <a:avLst/>
          </a:prstGeom>
          <a:noFill/>
          <a:ln/>
        </p:spPr>
        <p:txBody>
          <a:bodyPr wrap="none" lIns="0" tIns="0" rIns="0" bIns="0" rtlCol="0" anchor="t"/>
          <a:lstStyle/>
          <a:p>
            <a:pPr marL="0" indent="0" algn="l">
              <a:lnSpc>
                <a:spcPts val="2900"/>
              </a:lnSpc>
              <a:buNone/>
            </a:pPr>
            <a:r>
              <a:rPr lang="en-US" sz="1900" dirty="0">
                <a:solidFill>
                  <a:srgbClr val="3D3838"/>
                </a:solidFill>
                <a:latin typeface="Montserrat Light" pitchFamily="34" charset="0"/>
                <a:ea typeface="Montserrat Light" pitchFamily="34" charset="-122"/>
                <a:cs typeface="Montserrat Light" pitchFamily="34" charset="-120"/>
              </a:rPr>
              <a:t>06</a:t>
            </a:r>
            <a:endParaRPr lang="en-US" sz="1900" dirty="0"/>
          </a:p>
        </p:txBody>
      </p:sp>
      <p:sp>
        <p:nvSpPr>
          <p:cNvPr id="24" name="Shape 22"/>
          <p:cNvSpPr/>
          <p:nvPr/>
        </p:nvSpPr>
        <p:spPr>
          <a:xfrm>
            <a:off x="7438549" y="6091357"/>
            <a:ext cx="6328053" cy="30480"/>
          </a:xfrm>
          <a:prstGeom prst="rect">
            <a:avLst/>
          </a:prstGeom>
          <a:solidFill>
            <a:srgbClr val="2D2E34"/>
          </a:solidFill>
          <a:ln/>
        </p:spPr>
      </p:sp>
      <p:sp>
        <p:nvSpPr>
          <p:cNvPr id="25" name="Text 23"/>
          <p:cNvSpPr/>
          <p:nvPr/>
        </p:nvSpPr>
        <p:spPr>
          <a:xfrm>
            <a:off x="7438549" y="6275665"/>
            <a:ext cx="2981801" cy="350639"/>
          </a:xfrm>
          <a:prstGeom prst="rect">
            <a:avLst/>
          </a:prstGeom>
          <a:noFill/>
          <a:ln/>
        </p:spPr>
        <p:txBody>
          <a:bodyPr wrap="none" lIns="0" tIns="0" rIns="0" bIns="0" rtlCol="0" anchor="t"/>
          <a:lstStyle/>
          <a:p>
            <a:pPr marL="0" indent="0" algn="l">
              <a:lnSpc>
                <a:spcPts val="2750"/>
              </a:lnSpc>
              <a:buNone/>
            </a:pPr>
            <a:r>
              <a:rPr lang="en-US" sz="2200" b="1" dirty="0">
                <a:solidFill>
                  <a:srgbClr val="3D3838"/>
                </a:solidFill>
                <a:latin typeface="Montserrat Bold" pitchFamily="34" charset="0"/>
                <a:ea typeface="Montserrat Bold" pitchFamily="34" charset="-122"/>
                <a:cs typeface="Montserrat Bold" pitchFamily="34" charset="-120"/>
              </a:rPr>
              <a:t>Traduction Business</a:t>
            </a:r>
            <a:endParaRPr lang="en-US" sz="2200" dirty="0"/>
          </a:p>
        </p:txBody>
      </p:sp>
      <p:sp>
        <p:nvSpPr>
          <p:cNvPr id="26" name="Text 24"/>
          <p:cNvSpPr/>
          <p:nvPr/>
        </p:nvSpPr>
        <p:spPr>
          <a:xfrm>
            <a:off x="7438549" y="6774299"/>
            <a:ext cx="6328053" cy="370165"/>
          </a:xfrm>
          <a:prstGeom prst="rect">
            <a:avLst/>
          </a:prstGeom>
          <a:noFill/>
          <a:ln/>
        </p:spPr>
        <p:txBody>
          <a:bodyPr wrap="none" lIns="0" tIns="0" rIns="0" bIns="0" rtlCol="0" anchor="t"/>
          <a:lstStyle/>
          <a:p>
            <a:pPr marL="0" indent="0" algn="l">
              <a:lnSpc>
                <a:spcPts val="2900"/>
              </a:lnSpc>
              <a:buNone/>
            </a:pPr>
            <a:endParaRPr lang="en-US" sz="19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863798" y="1651754"/>
            <a:ext cx="10096024" cy="560903"/>
          </a:xfrm>
          <a:prstGeom prst="rect">
            <a:avLst/>
          </a:prstGeom>
          <a:noFill/>
          <a:ln/>
        </p:spPr>
        <p:txBody>
          <a:bodyPr wrap="none" lIns="0" tIns="0" rIns="0" bIns="0" rtlCol="0" anchor="t"/>
          <a:lstStyle/>
          <a:p>
            <a:pPr marL="0" indent="0" algn="l">
              <a:lnSpc>
                <a:spcPts val="4400"/>
              </a:lnSpc>
              <a:buNone/>
            </a:pPr>
            <a:r>
              <a:rPr lang="en-US" sz="3500" b="1" dirty="0">
                <a:solidFill>
                  <a:srgbClr val="000000"/>
                </a:solidFill>
                <a:latin typeface="Montserrat Bold" pitchFamily="34" charset="0"/>
                <a:ea typeface="Montserrat Bold" pitchFamily="34" charset="-122"/>
                <a:cs typeface="Montserrat Bold" pitchFamily="34" charset="-120"/>
              </a:rPr>
              <a:t>Principaux Enseignements de l'Exploration</a:t>
            </a:r>
            <a:endParaRPr lang="en-US" sz="3500" dirty="0"/>
          </a:p>
        </p:txBody>
      </p:sp>
      <p:sp>
        <p:nvSpPr>
          <p:cNvPr id="3" name="Shape 1"/>
          <p:cNvSpPr/>
          <p:nvPr/>
        </p:nvSpPr>
        <p:spPr>
          <a:xfrm>
            <a:off x="863798" y="2582823"/>
            <a:ext cx="4136350" cy="3995023"/>
          </a:xfrm>
          <a:prstGeom prst="roundRect">
            <a:avLst>
              <a:gd name="adj" fmla="val 3662"/>
            </a:avLst>
          </a:prstGeom>
          <a:solidFill>
            <a:srgbClr val="FFFFFF"/>
          </a:solidFill>
          <a:ln w="30480">
            <a:solidFill>
              <a:srgbClr val="D8D4D4"/>
            </a:solidFill>
            <a:prstDash val="solid"/>
          </a:ln>
        </p:spPr>
      </p:sp>
      <p:sp>
        <p:nvSpPr>
          <p:cNvPr id="4" name="Shape 2"/>
          <p:cNvSpPr/>
          <p:nvPr/>
        </p:nvSpPr>
        <p:spPr>
          <a:xfrm>
            <a:off x="833318" y="2582823"/>
            <a:ext cx="121920" cy="3995023"/>
          </a:xfrm>
          <a:prstGeom prst="roundRect">
            <a:avLst>
              <a:gd name="adj" fmla="val 30368"/>
            </a:avLst>
          </a:prstGeom>
          <a:solidFill>
            <a:srgbClr val="2D2E34"/>
          </a:solidFill>
          <a:ln/>
        </p:spPr>
      </p:sp>
      <p:sp>
        <p:nvSpPr>
          <p:cNvPr id="5" name="Text 3"/>
          <p:cNvSpPr/>
          <p:nvPr/>
        </p:nvSpPr>
        <p:spPr>
          <a:xfrm>
            <a:off x="1232535" y="2860119"/>
            <a:ext cx="3490317" cy="701278"/>
          </a:xfrm>
          <a:prstGeom prst="rect">
            <a:avLst/>
          </a:prstGeom>
          <a:noFill/>
          <a:ln/>
        </p:spPr>
        <p:txBody>
          <a:bodyPr wrap="square" lIns="0" tIns="0" rIns="0" bIns="0" rtlCol="0" anchor="t"/>
          <a:lstStyle/>
          <a:p>
            <a:pPr marL="0" indent="0" algn="l">
              <a:lnSpc>
                <a:spcPts val="2750"/>
              </a:lnSpc>
              <a:buNone/>
            </a:pPr>
            <a:r>
              <a:rPr lang="en-US" sz="2200" b="1" dirty="0">
                <a:solidFill>
                  <a:srgbClr val="3D3838"/>
                </a:solidFill>
                <a:latin typeface="Montserrat Bold" pitchFamily="34" charset="0"/>
                <a:ea typeface="Montserrat Bold" pitchFamily="34" charset="-122"/>
                <a:cs typeface="Montserrat Bold" pitchFamily="34" charset="-120"/>
              </a:rPr>
              <a:t>Âge et Risque de Départ</a:t>
            </a:r>
            <a:endParaRPr lang="en-US" sz="2200" dirty="0"/>
          </a:p>
        </p:txBody>
      </p:sp>
      <p:sp>
        <p:nvSpPr>
          <p:cNvPr id="6" name="Text 4"/>
          <p:cNvSpPr/>
          <p:nvPr/>
        </p:nvSpPr>
        <p:spPr>
          <a:xfrm>
            <a:off x="1232535" y="3709392"/>
            <a:ext cx="3490317" cy="2591157"/>
          </a:xfrm>
          <a:prstGeom prst="rect">
            <a:avLst/>
          </a:prstGeom>
          <a:noFill/>
          <a:ln/>
        </p:spPr>
        <p:txBody>
          <a:bodyPr wrap="square" lIns="0" tIns="0" rIns="0" bIns="0" rtlCol="0" anchor="t"/>
          <a:lstStyle/>
          <a:p>
            <a:pPr marL="0" indent="0" algn="l">
              <a:lnSpc>
                <a:spcPts val="2900"/>
              </a:lnSpc>
              <a:buNone/>
            </a:pPr>
            <a:r>
              <a:rPr lang="en-US" sz="1900" dirty="0">
                <a:solidFill>
                  <a:srgbClr val="3D3838"/>
                </a:solidFill>
                <a:latin typeface="Source Sans 3" pitchFamily="34" charset="0"/>
                <a:ea typeface="Source Sans 3" pitchFamily="34" charset="-122"/>
                <a:cs typeface="Source Sans 3" pitchFamily="34" charset="-120"/>
              </a:rPr>
              <a:t>Les employés les plus jeunes (moins de 30 ans) présentent un risque de départ 2,5 fois plus élevé que leurs collègues plus expérimentés, suggérant des attentes différentes en début de carrière.</a:t>
            </a:r>
            <a:endParaRPr lang="en-US" sz="1900" dirty="0"/>
          </a:p>
        </p:txBody>
      </p:sp>
      <p:sp>
        <p:nvSpPr>
          <p:cNvPr id="7" name="Shape 5"/>
          <p:cNvSpPr/>
          <p:nvPr/>
        </p:nvSpPr>
        <p:spPr>
          <a:xfrm>
            <a:off x="5246965" y="2582823"/>
            <a:ext cx="4136350" cy="3995023"/>
          </a:xfrm>
          <a:prstGeom prst="roundRect">
            <a:avLst>
              <a:gd name="adj" fmla="val 3662"/>
            </a:avLst>
          </a:prstGeom>
          <a:solidFill>
            <a:srgbClr val="FFFFFF"/>
          </a:solidFill>
          <a:ln w="30480">
            <a:solidFill>
              <a:srgbClr val="D8D4D4"/>
            </a:solidFill>
            <a:prstDash val="solid"/>
          </a:ln>
        </p:spPr>
      </p:sp>
      <p:sp>
        <p:nvSpPr>
          <p:cNvPr id="8" name="Shape 6"/>
          <p:cNvSpPr/>
          <p:nvPr/>
        </p:nvSpPr>
        <p:spPr>
          <a:xfrm>
            <a:off x="5216485" y="2582823"/>
            <a:ext cx="121920" cy="3995023"/>
          </a:xfrm>
          <a:prstGeom prst="roundRect">
            <a:avLst>
              <a:gd name="adj" fmla="val 30368"/>
            </a:avLst>
          </a:prstGeom>
          <a:solidFill>
            <a:srgbClr val="2D2E34"/>
          </a:solidFill>
          <a:ln/>
        </p:spPr>
      </p:sp>
      <p:sp>
        <p:nvSpPr>
          <p:cNvPr id="9" name="Text 7"/>
          <p:cNvSpPr/>
          <p:nvPr/>
        </p:nvSpPr>
        <p:spPr>
          <a:xfrm>
            <a:off x="5615702" y="2860119"/>
            <a:ext cx="3216473" cy="350639"/>
          </a:xfrm>
          <a:prstGeom prst="rect">
            <a:avLst/>
          </a:prstGeom>
          <a:noFill/>
          <a:ln/>
        </p:spPr>
        <p:txBody>
          <a:bodyPr wrap="none" lIns="0" tIns="0" rIns="0" bIns="0" rtlCol="0" anchor="t"/>
          <a:lstStyle/>
          <a:p>
            <a:pPr marL="0" indent="0" algn="l">
              <a:lnSpc>
                <a:spcPts val="2750"/>
              </a:lnSpc>
              <a:buNone/>
            </a:pPr>
            <a:r>
              <a:rPr lang="en-US" sz="2200" b="1" dirty="0">
                <a:solidFill>
                  <a:srgbClr val="3D3838"/>
                </a:solidFill>
                <a:latin typeface="Montserrat Bold" pitchFamily="34" charset="0"/>
                <a:ea typeface="Montserrat Bold" pitchFamily="34" charset="-122"/>
                <a:cs typeface="Montserrat Bold" pitchFamily="34" charset="-120"/>
              </a:rPr>
              <a:t>Satisfaction au Travail</a:t>
            </a:r>
            <a:endParaRPr lang="en-US" sz="2200" dirty="0"/>
          </a:p>
        </p:txBody>
      </p:sp>
      <p:sp>
        <p:nvSpPr>
          <p:cNvPr id="10" name="Text 8"/>
          <p:cNvSpPr/>
          <p:nvPr/>
        </p:nvSpPr>
        <p:spPr>
          <a:xfrm>
            <a:off x="5615702" y="3358753"/>
            <a:ext cx="3490317" cy="2220992"/>
          </a:xfrm>
          <a:prstGeom prst="rect">
            <a:avLst/>
          </a:prstGeom>
          <a:noFill/>
          <a:ln/>
        </p:spPr>
        <p:txBody>
          <a:bodyPr wrap="square" lIns="0" tIns="0" rIns="0" bIns="0" rtlCol="0" anchor="t"/>
          <a:lstStyle/>
          <a:p>
            <a:pPr marL="0" indent="0" algn="l">
              <a:lnSpc>
                <a:spcPts val="2900"/>
              </a:lnSpc>
              <a:buNone/>
            </a:pPr>
            <a:r>
              <a:rPr lang="en-US" sz="1900" dirty="0">
                <a:solidFill>
                  <a:srgbClr val="3D3838"/>
                </a:solidFill>
                <a:latin typeface="Source Sans 3" pitchFamily="34" charset="0"/>
                <a:ea typeface="Source Sans 3" pitchFamily="34" charset="-122"/>
                <a:cs typeface="Source Sans 3" pitchFamily="34" charset="-120"/>
              </a:rPr>
              <a:t>Le faible niveau de satisfaction au travail est le facteur le plus fortement corrélé au churn. Les employés insatisfaits ont 4 fois plus de chances de quitter l'entreprise.</a:t>
            </a:r>
            <a:endParaRPr lang="en-US" sz="1900" dirty="0"/>
          </a:p>
        </p:txBody>
      </p:sp>
      <p:sp>
        <p:nvSpPr>
          <p:cNvPr id="11" name="Shape 9"/>
          <p:cNvSpPr/>
          <p:nvPr/>
        </p:nvSpPr>
        <p:spPr>
          <a:xfrm>
            <a:off x="9630132" y="2582823"/>
            <a:ext cx="4136350" cy="3995023"/>
          </a:xfrm>
          <a:prstGeom prst="roundRect">
            <a:avLst>
              <a:gd name="adj" fmla="val 3662"/>
            </a:avLst>
          </a:prstGeom>
          <a:solidFill>
            <a:srgbClr val="FFFFFF"/>
          </a:solidFill>
          <a:ln w="30480">
            <a:solidFill>
              <a:srgbClr val="D8D4D4"/>
            </a:solidFill>
            <a:prstDash val="solid"/>
          </a:ln>
        </p:spPr>
      </p:sp>
      <p:sp>
        <p:nvSpPr>
          <p:cNvPr id="12" name="Shape 10"/>
          <p:cNvSpPr/>
          <p:nvPr/>
        </p:nvSpPr>
        <p:spPr>
          <a:xfrm>
            <a:off x="9599652" y="2582823"/>
            <a:ext cx="121920" cy="3995023"/>
          </a:xfrm>
          <a:prstGeom prst="roundRect">
            <a:avLst>
              <a:gd name="adj" fmla="val 30368"/>
            </a:avLst>
          </a:prstGeom>
          <a:solidFill>
            <a:srgbClr val="2D2E34"/>
          </a:solidFill>
          <a:ln/>
        </p:spPr>
      </p:sp>
      <p:sp>
        <p:nvSpPr>
          <p:cNvPr id="13" name="Text 11"/>
          <p:cNvSpPr/>
          <p:nvPr/>
        </p:nvSpPr>
        <p:spPr>
          <a:xfrm>
            <a:off x="9998869" y="2860119"/>
            <a:ext cx="3070384" cy="350639"/>
          </a:xfrm>
          <a:prstGeom prst="rect">
            <a:avLst/>
          </a:prstGeom>
          <a:noFill/>
          <a:ln/>
        </p:spPr>
        <p:txBody>
          <a:bodyPr wrap="none" lIns="0" tIns="0" rIns="0" bIns="0" rtlCol="0" anchor="t"/>
          <a:lstStyle/>
          <a:p>
            <a:pPr marL="0" indent="0" algn="l">
              <a:lnSpc>
                <a:spcPts val="2750"/>
              </a:lnSpc>
              <a:buNone/>
            </a:pPr>
            <a:r>
              <a:rPr lang="en-US" sz="2200" b="1" dirty="0">
                <a:solidFill>
                  <a:srgbClr val="3D3838"/>
                </a:solidFill>
                <a:latin typeface="Montserrat Bold" pitchFamily="34" charset="0"/>
                <a:ea typeface="Montserrat Bold" pitchFamily="34" charset="-122"/>
                <a:cs typeface="Montserrat Bold" pitchFamily="34" charset="-120"/>
              </a:rPr>
              <a:t>Conditions de Travail</a:t>
            </a:r>
            <a:endParaRPr lang="en-US" sz="2200" dirty="0"/>
          </a:p>
        </p:txBody>
      </p:sp>
      <p:sp>
        <p:nvSpPr>
          <p:cNvPr id="14" name="Text 12"/>
          <p:cNvSpPr/>
          <p:nvPr/>
        </p:nvSpPr>
        <p:spPr>
          <a:xfrm>
            <a:off x="9998869" y="3358753"/>
            <a:ext cx="3490317" cy="2591157"/>
          </a:xfrm>
          <a:prstGeom prst="rect">
            <a:avLst/>
          </a:prstGeom>
          <a:noFill/>
          <a:ln/>
        </p:spPr>
        <p:txBody>
          <a:bodyPr wrap="square" lIns="0" tIns="0" rIns="0" bIns="0" rtlCol="0" anchor="t"/>
          <a:lstStyle/>
          <a:p>
            <a:pPr marL="0" indent="0" algn="l">
              <a:lnSpc>
                <a:spcPts val="2900"/>
              </a:lnSpc>
              <a:buNone/>
            </a:pPr>
            <a:r>
              <a:rPr lang="en-US" sz="1900" dirty="0">
                <a:solidFill>
                  <a:srgbClr val="3D3838"/>
                </a:solidFill>
                <a:latin typeface="Source Sans 3" pitchFamily="34" charset="0"/>
                <a:ea typeface="Source Sans 3" pitchFamily="34" charset="-122"/>
                <a:cs typeface="Source Sans 3" pitchFamily="34" charset="-120"/>
              </a:rPr>
              <a:t>Les longues heures de travail combinées aux déplacements fréquents créent un effet cumulatif, augmentant significativement le risque de départ, particulièrement chez les employés avec famille.</a:t>
            </a:r>
            <a:endParaRPr lang="en-US" sz="19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0694" y="621149"/>
            <a:ext cx="9099233" cy="513398"/>
          </a:xfrm>
          <a:prstGeom prst="rect">
            <a:avLst/>
          </a:prstGeom>
          <a:noFill/>
          <a:ln/>
        </p:spPr>
        <p:txBody>
          <a:bodyPr wrap="none" lIns="0" tIns="0" rIns="0" bIns="0" rtlCol="0" anchor="t"/>
          <a:lstStyle/>
          <a:p>
            <a:pPr marL="0" indent="0" algn="l">
              <a:lnSpc>
                <a:spcPts val="4000"/>
              </a:lnSpc>
              <a:buNone/>
            </a:pPr>
            <a:r>
              <a:rPr lang="en-US" sz="3200" b="1" dirty="0">
                <a:solidFill>
                  <a:srgbClr val="000000"/>
                </a:solidFill>
                <a:latin typeface="Montserrat Bold" pitchFamily="34" charset="0"/>
                <a:ea typeface="Montserrat Bold" pitchFamily="34" charset="-122"/>
                <a:cs typeface="Montserrat Bold" pitchFamily="34" charset="-120"/>
              </a:rPr>
              <a:t>Construction et Comparaison des Modèles</a:t>
            </a:r>
            <a:endParaRPr lang="en-US" sz="3200" dirty="0"/>
          </a:p>
        </p:txBody>
      </p:sp>
      <p:sp>
        <p:nvSpPr>
          <p:cNvPr id="3" name="Shape 1"/>
          <p:cNvSpPr/>
          <p:nvPr/>
        </p:nvSpPr>
        <p:spPr>
          <a:xfrm>
            <a:off x="790694" y="1727478"/>
            <a:ext cx="6248995" cy="3870008"/>
          </a:xfrm>
          <a:prstGeom prst="roundRect">
            <a:avLst>
              <a:gd name="adj" fmla="val 876"/>
            </a:avLst>
          </a:prstGeom>
          <a:noFill/>
          <a:ln w="7620">
            <a:solidFill>
              <a:srgbClr val="000000">
                <a:alpha val="8000"/>
              </a:srgbClr>
            </a:solidFill>
            <a:prstDash val="solid"/>
          </a:ln>
        </p:spPr>
      </p:sp>
      <p:sp>
        <p:nvSpPr>
          <p:cNvPr id="4" name="Shape 2"/>
          <p:cNvSpPr/>
          <p:nvPr/>
        </p:nvSpPr>
        <p:spPr>
          <a:xfrm>
            <a:off x="798314" y="1735098"/>
            <a:ext cx="6233755" cy="963692"/>
          </a:xfrm>
          <a:prstGeom prst="rect">
            <a:avLst/>
          </a:prstGeom>
          <a:solidFill>
            <a:srgbClr val="FFFFFF">
              <a:alpha val="4000"/>
            </a:srgbClr>
          </a:solidFill>
          <a:ln/>
        </p:spPr>
      </p:sp>
      <p:sp>
        <p:nvSpPr>
          <p:cNvPr id="5" name="Text 3"/>
          <p:cNvSpPr/>
          <p:nvPr/>
        </p:nvSpPr>
        <p:spPr>
          <a:xfrm>
            <a:off x="1024295" y="1878211"/>
            <a:ext cx="1414582" cy="338733"/>
          </a:xfrm>
          <a:prstGeom prst="rect">
            <a:avLst/>
          </a:prstGeom>
          <a:noFill/>
          <a:ln/>
        </p:spPr>
        <p:txBody>
          <a:bodyPr wrap="none" lIns="0" tIns="0" rIns="0" bIns="0" rtlCol="0" anchor="t"/>
          <a:lstStyle/>
          <a:p>
            <a:pPr marL="0" indent="0" algn="l">
              <a:lnSpc>
                <a:spcPts val="2650"/>
              </a:lnSpc>
              <a:buNone/>
            </a:pPr>
            <a:r>
              <a:rPr lang="en-US" sz="1750" b="1" dirty="0">
                <a:solidFill>
                  <a:srgbClr val="3D3838"/>
                </a:solidFill>
                <a:latin typeface="Source Sans 3" pitchFamily="34" charset="0"/>
                <a:ea typeface="Source Sans 3" pitchFamily="34" charset="-122"/>
                <a:cs typeface="Source Sans 3" pitchFamily="34" charset="-120"/>
              </a:rPr>
              <a:t>Modèle</a:t>
            </a:r>
            <a:endParaRPr lang="en-US" sz="1750" dirty="0"/>
          </a:p>
        </p:txBody>
      </p:sp>
      <p:sp>
        <p:nvSpPr>
          <p:cNvPr id="6" name="Text 4"/>
          <p:cNvSpPr/>
          <p:nvPr/>
        </p:nvSpPr>
        <p:spPr>
          <a:xfrm>
            <a:off x="2898219" y="1878211"/>
            <a:ext cx="662702" cy="677466"/>
          </a:xfrm>
          <a:prstGeom prst="rect">
            <a:avLst/>
          </a:prstGeom>
          <a:noFill/>
          <a:ln/>
        </p:spPr>
        <p:txBody>
          <a:bodyPr wrap="square" lIns="0" tIns="0" rIns="0" bIns="0" rtlCol="0" anchor="t"/>
          <a:lstStyle/>
          <a:p>
            <a:pPr marL="0" indent="0" algn="l">
              <a:lnSpc>
                <a:spcPts val="2650"/>
              </a:lnSpc>
              <a:buNone/>
            </a:pPr>
            <a:r>
              <a:rPr lang="en-US" sz="1750" b="1" dirty="0">
                <a:solidFill>
                  <a:srgbClr val="3D3838"/>
                </a:solidFill>
                <a:latin typeface="Source Sans 3" pitchFamily="34" charset="0"/>
                <a:ea typeface="Source Sans 3" pitchFamily="34" charset="-122"/>
                <a:cs typeface="Source Sans 3" pitchFamily="34" charset="-120"/>
              </a:rPr>
              <a:t>Précision</a:t>
            </a:r>
            <a:endParaRPr lang="en-US" sz="1750" dirty="0"/>
          </a:p>
        </p:txBody>
      </p:sp>
      <p:sp>
        <p:nvSpPr>
          <p:cNvPr id="7" name="Text 5"/>
          <p:cNvSpPr/>
          <p:nvPr/>
        </p:nvSpPr>
        <p:spPr>
          <a:xfrm>
            <a:off x="4020264" y="1878211"/>
            <a:ext cx="662702" cy="677466"/>
          </a:xfrm>
          <a:prstGeom prst="rect">
            <a:avLst/>
          </a:prstGeom>
          <a:noFill/>
          <a:ln/>
        </p:spPr>
        <p:txBody>
          <a:bodyPr wrap="square" lIns="0" tIns="0" rIns="0" bIns="0" rtlCol="0" anchor="t"/>
          <a:lstStyle/>
          <a:p>
            <a:pPr marL="0" indent="0" algn="l">
              <a:lnSpc>
                <a:spcPts val="2650"/>
              </a:lnSpc>
              <a:buNone/>
            </a:pPr>
            <a:r>
              <a:rPr lang="en-US" sz="1750" b="1" dirty="0">
                <a:solidFill>
                  <a:srgbClr val="3D3838"/>
                </a:solidFill>
                <a:latin typeface="Source Sans 3" pitchFamily="34" charset="0"/>
                <a:ea typeface="Source Sans 3" pitchFamily="34" charset="-122"/>
                <a:cs typeface="Source Sans 3" pitchFamily="34" charset="-120"/>
              </a:rPr>
              <a:t>Rappel</a:t>
            </a:r>
            <a:endParaRPr lang="en-US" sz="1750" dirty="0"/>
          </a:p>
        </p:txBody>
      </p:sp>
      <p:sp>
        <p:nvSpPr>
          <p:cNvPr id="8" name="Text 6"/>
          <p:cNvSpPr/>
          <p:nvPr/>
        </p:nvSpPr>
        <p:spPr>
          <a:xfrm>
            <a:off x="5142309" y="1878211"/>
            <a:ext cx="662702" cy="677466"/>
          </a:xfrm>
          <a:prstGeom prst="rect">
            <a:avLst/>
          </a:prstGeom>
          <a:noFill/>
          <a:ln/>
        </p:spPr>
        <p:txBody>
          <a:bodyPr wrap="square" lIns="0" tIns="0" rIns="0" bIns="0" rtlCol="0" anchor="t"/>
          <a:lstStyle/>
          <a:p>
            <a:pPr marL="0" indent="0" algn="l">
              <a:lnSpc>
                <a:spcPts val="2650"/>
              </a:lnSpc>
              <a:buNone/>
            </a:pPr>
            <a:r>
              <a:rPr lang="en-US" sz="1750" b="1" dirty="0">
                <a:solidFill>
                  <a:srgbClr val="3D3838"/>
                </a:solidFill>
                <a:latin typeface="Source Sans 3" pitchFamily="34" charset="0"/>
                <a:ea typeface="Source Sans 3" pitchFamily="34" charset="-122"/>
                <a:cs typeface="Source Sans 3" pitchFamily="34" charset="-120"/>
              </a:rPr>
              <a:t>F1-score</a:t>
            </a:r>
            <a:endParaRPr lang="en-US" sz="1750" dirty="0"/>
          </a:p>
        </p:txBody>
      </p:sp>
      <p:sp>
        <p:nvSpPr>
          <p:cNvPr id="9" name="Text 7"/>
          <p:cNvSpPr/>
          <p:nvPr/>
        </p:nvSpPr>
        <p:spPr>
          <a:xfrm>
            <a:off x="6264354" y="1878211"/>
            <a:ext cx="541853" cy="677466"/>
          </a:xfrm>
          <a:prstGeom prst="rect">
            <a:avLst/>
          </a:prstGeom>
          <a:noFill/>
          <a:ln/>
        </p:spPr>
        <p:txBody>
          <a:bodyPr wrap="square" lIns="0" tIns="0" rIns="0" bIns="0" rtlCol="0" anchor="t"/>
          <a:lstStyle/>
          <a:p>
            <a:pPr marL="0" indent="0" algn="l">
              <a:lnSpc>
                <a:spcPts val="2650"/>
              </a:lnSpc>
              <a:buNone/>
            </a:pPr>
            <a:r>
              <a:rPr lang="en-US" sz="1750" b="1" dirty="0">
                <a:solidFill>
                  <a:srgbClr val="3D3838"/>
                </a:solidFill>
                <a:latin typeface="Source Sans 3" pitchFamily="34" charset="0"/>
                <a:ea typeface="Source Sans 3" pitchFamily="34" charset="-122"/>
                <a:cs typeface="Source Sans 3" pitchFamily="34" charset="-120"/>
              </a:rPr>
              <a:t>ROC AUC</a:t>
            </a:r>
            <a:endParaRPr lang="en-US" sz="1750" dirty="0"/>
          </a:p>
        </p:txBody>
      </p:sp>
      <p:sp>
        <p:nvSpPr>
          <p:cNvPr id="10" name="Shape 8"/>
          <p:cNvSpPr/>
          <p:nvPr/>
        </p:nvSpPr>
        <p:spPr>
          <a:xfrm>
            <a:off x="798314" y="2698790"/>
            <a:ext cx="6233755" cy="963692"/>
          </a:xfrm>
          <a:prstGeom prst="rect">
            <a:avLst/>
          </a:prstGeom>
          <a:solidFill>
            <a:srgbClr val="000000">
              <a:alpha val="4000"/>
            </a:srgbClr>
          </a:solidFill>
          <a:ln/>
        </p:spPr>
      </p:sp>
      <p:sp>
        <p:nvSpPr>
          <p:cNvPr id="11" name="Text 9"/>
          <p:cNvSpPr/>
          <p:nvPr/>
        </p:nvSpPr>
        <p:spPr>
          <a:xfrm>
            <a:off x="1024295" y="2841903"/>
            <a:ext cx="1414582" cy="677466"/>
          </a:xfrm>
          <a:prstGeom prst="rect">
            <a:avLst/>
          </a:prstGeom>
          <a:noFill/>
          <a:ln/>
        </p:spPr>
        <p:txBody>
          <a:bodyPr wrap="square" lIns="0" tIns="0" rIns="0" bIns="0" rtlCol="0" anchor="t"/>
          <a:lstStyle/>
          <a:p>
            <a:pPr marL="0" indent="0" algn="l">
              <a:lnSpc>
                <a:spcPts val="2650"/>
              </a:lnSpc>
              <a:buNone/>
            </a:pPr>
            <a:r>
              <a:rPr lang="en-US" sz="1750" dirty="0">
                <a:solidFill>
                  <a:srgbClr val="3D3838"/>
                </a:solidFill>
                <a:latin typeface="Source Sans 3" pitchFamily="34" charset="0"/>
                <a:ea typeface="Source Sans 3" pitchFamily="34" charset="-122"/>
                <a:cs typeface="Source Sans 3" pitchFamily="34" charset="-120"/>
              </a:rPr>
              <a:t>Régression Logistique</a:t>
            </a:r>
            <a:endParaRPr lang="en-US" sz="1750" dirty="0"/>
          </a:p>
        </p:txBody>
      </p:sp>
      <p:sp>
        <p:nvSpPr>
          <p:cNvPr id="12" name="Text 10"/>
          <p:cNvSpPr/>
          <p:nvPr/>
        </p:nvSpPr>
        <p:spPr>
          <a:xfrm>
            <a:off x="2898219" y="2841903"/>
            <a:ext cx="662702" cy="338733"/>
          </a:xfrm>
          <a:prstGeom prst="rect">
            <a:avLst/>
          </a:prstGeom>
          <a:noFill/>
          <a:ln/>
        </p:spPr>
        <p:txBody>
          <a:bodyPr wrap="none" lIns="0" tIns="0" rIns="0" bIns="0" rtlCol="0" anchor="t"/>
          <a:lstStyle/>
          <a:p>
            <a:pPr marL="0" indent="0" algn="l">
              <a:lnSpc>
                <a:spcPts val="2650"/>
              </a:lnSpc>
              <a:buNone/>
            </a:pPr>
            <a:r>
              <a:rPr lang="en-US" sz="1750" dirty="0">
                <a:solidFill>
                  <a:srgbClr val="3D3838"/>
                </a:solidFill>
                <a:latin typeface="Source Sans 3" pitchFamily="34" charset="0"/>
                <a:ea typeface="Source Sans 3" pitchFamily="34" charset="-122"/>
                <a:cs typeface="Source Sans 3" pitchFamily="34" charset="-120"/>
              </a:rPr>
              <a:t>0.78</a:t>
            </a:r>
            <a:endParaRPr lang="en-US" sz="1750" dirty="0"/>
          </a:p>
        </p:txBody>
      </p:sp>
      <p:sp>
        <p:nvSpPr>
          <p:cNvPr id="13" name="Text 11"/>
          <p:cNvSpPr/>
          <p:nvPr/>
        </p:nvSpPr>
        <p:spPr>
          <a:xfrm>
            <a:off x="4020264" y="2841903"/>
            <a:ext cx="662702" cy="338733"/>
          </a:xfrm>
          <a:prstGeom prst="rect">
            <a:avLst/>
          </a:prstGeom>
          <a:noFill/>
          <a:ln/>
        </p:spPr>
        <p:txBody>
          <a:bodyPr wrap="none" lIns="0" tIns="0" rIns="0" bIns="0" rtlCol="0" anchor="t"/>
          <a:lstStyle/>
          <a:p>
            <a:pPr marL="0" indent="0" algn="l">
              <a:lnSpc>
                <a:spcPts val="2650"/>
              </a:lnSpc>
              <a:buNone/>
            </a:pPr>
            <a:r>
              <a:rPr lang="en-US" sz="1750" dirty="0">
                <a:solidFill>
                  <a:srgbClr val="3D3838"/>
                </a:solidFill>
                <a:latin typeface="Source Sans 3" pitchFamily="34" charset="0"/>
                <a:ea typeface="Source Sans 3" pitchFamily="34" charset="-122"/>
                <a:cs typeface="Source Sans 3" pitchFamily="34" charset="-120"/>
              </a:rPr>
              <a:t>0.65</a:t>
            </a:r>
            <a:endParaRPr lang="en-US" sz="1750" dirty="0"/>
          </a:p>
        </p:txBody>
      </p:sp>
      <p:sp>
        <p:nvSpPr>
          <p:cNvPr id="14" name="Text 12"/>
          <p:cNvSpPr/>
          <p:nvPr/>
        </p:nvSpPr>
        <p:spPr>
          <a:xfrm>
            <a:off x="5142309" y="2841903"/>
            <a:ext cx="662702" cy="338733"/>
          </a:xfrm>
          <a:prstGeom prst="rect">
            <a:avLst/>
          </a:prstGeom>
          <a:noFill/>
          <a:ln/>
        </p:spPr>
        <p:txBody>
          <a:bodyPr wrap="none" lIns="0" tIns="0" rIns="0" bIns="0" rtlCol="0" anchor="t"/>
          <a:lstStyle/>
          <a:p>
            <a:pPr marL="0" indent="0" algn="l">
              <a:lnSpc>
                <a:spcPts val="2650"/>
              </a:lnSpc>
              <a:buNone/>
            </a:pPr>
            <a:r>
              <a:rPr lang="en-US" sz="1750" dirty="0">
                <a:solidFill>
                  <a:srgbClr val="3D3838"/>
                </a:solidFill>
                <a:latin typeface="Source Sans 3" pitchFamily="34" charset="0"/>
                <a:ea typeface="Source Sans 3" pitchFamily="34" charset="-122"/>
                <a:cs typeface="Source Sans 3" pitchFamily="34" charset="-120"/>
              </a:rPr>
              <a:t>0.71</a:t>
            </a:r>
            <a:endParaRPr lang="en-US" sz="1750" dirty="0"/>
          </a:p>
        </p:txBody>
      </p:sp>
      <p:sp>
        <p:nvSpPr>
          <p:cNvPr id="15" name="Text 13"/>
          <p:cNvSpPr/>
          <p:nvPr/>
        </p:nvSpPr>
        <p:spPr>
          <a:xfrm>
            <a:off x="6264354" y="2841903"/>
            <a:ext cx="541853" cy="338733"/>
          </a:xfrm>
          <a:prstGeom prst="rect">
            <a:avLst/>
          </a:prstGeom>
          <a:noFill/>
          <a:ln/>
        </p:spPr>
        <p:txBody>
          <a:bodyPr wrap="none" lIns="0" tIns="0" rIns="0" bIns="0" rtlCol="0" anchor="t"/>
          <a:lstStyle/>
          <a:p>
            <a:pPr marL="0" indent="0" algn="l">
              <a:lnSpc>
                <a:spcPts val="2650"/>
              </a:lnSpc>
              <a:buNone/>
            </a:pPr>
            <a:r>
              <a:rPr lang="en-US" sz="1750" dirty="0">
                <a:solidFill>
                  <a:srgbClr val="3D3838"/>
                </a:solidFill>
                <a:latin typeface="Source Sans 3" pitchFamily="34" charset="0"/>
                <a:ea typeface="Source Sans 3" pitchFamily="34" charset="-122"/>
                <a:cs typeface="Source Sans 3" pitchFamily="34" charset="-120"/>
              </a:rPr>
              <a:t>0.80</a:t>
            </a:r>
            <a:endParaRPr lang="en-US" sz="1750" dirty="0"/>
          </a:p>
        </p:txBody>
      </p:sp>
      <p:sp>
        <p:nvSpPr>
          <p:cNvPr id="16" name="Shape 14"/>
          <p:cNvSpPr/>
          <p:nvPr/>
        </p:nvSpPr>
        <p:spPr>
          <a:xfrm>
            <a:off x="798314" y="3662482"/>
            <a:ext cx="6233755" cy="963692"/>
          </a:xfrm>
          <a:prstGeom prst="rect">
            <a:avLst/>
          </a:prstGeom>
          <a:solidFill>
            <a:srgbClr val="FFFFFF">
              <a:alpha val="4000"/>
            </a:srgbClr>
          </a:solidFill>
          <a:ln/>
        </p:spPr>
      </p:sp>
      <p:sp>
        <p:nvSpPr>
          <p:cNvPr id="17" name="Text 15"/>
          <p:cNvSpPr/>
          <p:nvPr/>
        </p:nvSpPr>
        <p:spPr>
          <a:xfrm>
            <a:off x="1024295" y="3805595"/>
            <a:ext cx="1414582" cy="677466"/>
          </a:xfrm>
          <a:prstGeom prst="rect">
            <a:avLst/>
          </a:prstGeom>
          <a:noFill/>
          <a:ln/>
        </p:spPr>
        <p:txBody>
          <a:bodyPr wrap="square" lIns="0" tIns="0" rIns="0" bIns="0" rtlCol="0" anchor="t"/>
          <a:lstStyle/>
          <a:p>
            <a:pPr marL="0" indent="0" algn="l">
              <a:lnSpc>
                <a:spcPts val="2650"/>
              </a:lnSpc>
              <a:buNone/>
            </a:pPr>
            <a:r>
              <a:rPr lang="en-US" sz="1750" dirty="0">
                <a:solidFill>
                  <a:srgbClr val="3D3838"/>
                </a:solidFill>
                <a:latin typeface="Source Sans 3" pitchFamily="34" charset="0"/>
                <a:ea typeface="Source Sans 3" pitchFamily="34" charset="-122"/>
                <a:cs typeface="Source Sans 3" pitchFamily="34" charset="-120"/>
              </a:rPr>
              <a:t>Random Forest</a:t>
            </a:r>
            <a:endParaRPr lang="en-US" sz="1750" dirty="0"/>
          </a:p>
        </p:txBody>
      </p:sp>
      <p:sp>
        <p:nvSpPr>
          <p:cNvPr id="18" name="Text 16"/>
          <p:cNvSpPr/>
          <p:nvPr/>
        </p:nvSpPr>
        <p:spPr>
          <a:xfrm>
            <a:off x="2898219" y="3805595"/>
            <a:ext cx="662702" cy="338733"/>
          </a:xfrm>
          <a:prstGeom prst="rect">
            <a:avLst/>
          </a:prstGeom>
          <a:noFill/>
          <a:ln/>
        </p:spPr>
        <p:txBody>
          <a:bodyPr wrap="none" lIns="0" tIns="0" rIns="0" bIns="0" rtlCol="0" anchor="t"/>
          <a:lstStyle/>
          <a:p>
            <a:pPr marL="0" indent="0" algn="l">
              <a:lnSpc>
                <a:spcPts val="2650"/>
              </a:lnSpc>
              <a:buNone/>
            </a:pPr>
            <a:r>
              <a:rPr lang="en-US" sz="1750" dirty="0">
                <a:solidFill>
                  <a:srgbClr val="3D3838"/>
                </a:solidFill>
                <a:latin typeface="Source Sans 3" pitchFamily="34" charset="0"/>
                <a:ea typeface="Source Sans 3" pitchFamily="34" charset="-122"/>
                <a:cs typeface="Source Sans 3" pitchFamily="34" charset="-120"/>
              </a:rPr>
              <a:t>0.84</a:t>
            </a:r>
            <a:endParaRPr lang="en-US" sz="1750" dirty="0"/>
          </a:p>
        </p:txBody>
      </p:sp>
      <p:sp>
        <p:nvSpPr>
          <p:cNvPr id="19" name="Text 17"/>
          <p:cNvSpPr/>
          <p:nvPr/>
        </p:nvSpPr>
        <p:spPr>
          <a:xfrm>
            <a:off x="4020264" y="3805595"/>
            <a:ext cx="662702" cy="338733"/>
          </a:xfrm>
          <a:prstGeom prst="rect">
            <a:avLst/>
          </a:prstGeom>
          <a:noFill/>
          <a:ln/>
        </p:spPr>
        <p:txBody>
          <a:bodyPr wrap="none" lIns="0" tIns="0" rIns="0" bIns="0" rtlCol="0" anchor="t"/>
          <a:lstStyle/>
          <a:p>
            <a:pPr marL="0" indent="0" algn="l">
              <a:lnSpc>
                <a:spcPts val="2650"/>
              </a:lnSpc>
              <a:buNone/>
            </a:pPr>
            <a:r>
              <a:rPr lang="en-US" sz="1750" dirty="0">
                <a:solidFill>
                  <a:srgbClr val="3D3838"/>
                </a:solidFill>
                <a:latin typeface="Source Sans 3" pitchFamily="34" charset="0"/>
                <a:ea typeface="Source Sans 3" pitchFamily="34" charset="-122"/>
                <a:cs typeface="Source Sans 3" pitchFamily="34" charset="-120"/>
              </a:rPr>
              <a:t>0.70</a:t>
            </a:r>
            <a:endParaRPr lang="en-US" sz="1750" dirty="0"/>
          </a:p>
        </p:txBody>
      </p:sp>
      <p:sp>
        <p:nvSpPr>
          <p:cNvPr id="20" name="Text 18"/>
          <p:cNvSpPr/>
          <p:nvPr/>
        </p:nvSpPr>
        <p:spPr>
          <a:xfrm>
            <a:off x="5142309" y="3805595"/>
            <a:ext cx="662702" cy="338733"/>
          </a:xfrm>
          <a:prstGeom prst="rect">
            <a:avLst/>
          </a:prstGeom>
          <a:noFill/>
          <a:ln/>
        </p:spPr>
        <p:txBody>
          <a:bodyPr wrap="none" lIns="0" tIns="0" rIns="0" bIns="0" rtlCol="0" anchor="t"/>
          <a:lstStyle/>
          <a:p>
            <a:pPr marL="0" indent="0" algn="l">
              <a:lnSpc>
                <a:spcPts val="2650"/>
              </a:lnSpc>
              <a:buNone/>
            </a:pPr>
            <a:r>
              <a:rPr lang="en-US" sz="1750" dirty="0">
                <a:solidFill>
                  <a:srgbClr val="3D3838"/>
                </a:solidFill>
                <a:latin typeface="Source Sans 3" pitchFamily="34" charset="0"/>
                <a:ea typeface="Source Sans 3" pitchFamily="34" charset="-122"/>
                <a:cs typeface="Source Sans 3" pitchFamily="34" charset="-120"/>
              </a:rPr>
              <a:t>0.76</a:t>
            </a:r>
            <a:endParaRPr lang="en-US" sz="1750" dirty="0"/>
          </a:p>
        </p:txBody>
      </p:sp>
      <p:sp>
        <p:nvSpPr>
          <p:cNvPr id="21" name="Text 19"/>
          <p:cNvSpPr/>
          <p:nvPr/>
        </p:nvSpPr>
        <p:spPr>
          <a:xfrm>
            <a:off x="6264354" y="3805595"/>
            <a:ext cx="541853" cy="338733"/>
          </a:xfrm>
          <a:prstGeom prst="rect">
            <a:avLst/>
          </a:prstGeom>
          <a:noFill/>
          <a:ln/>
        </p:spPr>
        <p:txBody>
          <a:bodyPr wrap="none" lIns="0" tIns="0" rIns="0" bIns="0" rtlCol="0" anchor="t"/>
          <a:lstStyle/>
          <a:p>
            <a:pPr marL="0" indent="0" algn="l">
              <a:lnSpc>
                <a:spcPts val="2650"/>
              </a:lnSpc>
              <a:buNone/>
            </a:pPr>
            <a:r>
              <a:rPr lang="en-US" sz="1750" dirty="0">
                <a:solidFill>
                  <a:srgbClr val="3D3838"/>
                </a:solidFill>
                <a:latin typeface="Source Sans 3" pitchFamily="34" charset="0"/>
                <a:ea typeface="Source Sans 3" pitchFamily="34" charset="-122"/>
                <a:cs typeface="Source Sans 3" pitchFamily="34" charset="-120"/>
              </a:rPr>
              <a:t>0.83</a:t>
            </a:r>
            <a:endParaRPr lang="en-US" sz="1750" dirty="0"/>
          </a:p>
        </p:txBody>
      </p:sp>
      <p:sp>
        <p:nvSpPr>
          <p:cNvPr id="22" name="Shape 20"/>
          <p:cNvSpPr/>
          <p:nvPr/>
        </p:nvSpPr>
        <p:spPr>
          <a:xfrm>
            <a:off x="798314" y="4626173"/>
            <a:ext cx="6233755" cy="963692"/>
          </a:xfrm>
          <a:prstGeom prst="rect">
            <a:avLst/>
          </a:prstGeom>
          <a:solidFill>
            <a:srgbClr val="000000">
              <a:alpha val="4000"/>
            </a:srgbClr>
          </a:solidFill>
          <a:ln/>
        </p:spPr>
      </p:sp>
      <p:sp>
        <p:nvSpPr>
          <p:cNvPr id="23" name="Text 21"/>
          <p:cNvSpPr/>
          <p:nvPr/>
        </p:nvSpPr>
        <p:spPr>
          <a:xfrm>
            <a:off x="1024295" y="4769287"/>
            <a:ext cx="1414582" cy="677466"/>
          </a:xfrm>
          <a:prstGeom prst="rect">
            <a:avLst/>
          </a:prstGeom>
          <a:noFill/>
          <a:ln/>
        </p:spPr>
        <p:txBody>
          <a:bodyPr wrap="square" lIns="0" tIns="0" rIns="0" bIns="0" rtlCol="0" anchor="t"/>
          <a:lstStyle/>
          <a:p>
            <a:pPr marL="0" indent="0" algn="l">
              <a:lnSpc>
                <a:spcPts val="2650"/>
              </a:lnSpc>
              <a:buNone/>
            </a:pPr>
            <a:r>
              <a:rPr lang="en-US" sz="1750" b="1" dirty="0">
                <a:solidFill>
                  <a:srgbClr val="3D3838"/>
                </a:solidFill>
                <a:latin typeface="Source Sans 3" pitchFamily="34" charset="0"/>
                <a:ea typeface="Source Sans 3" pitchFamily="34" charset="-122"/>
                <a:cs typeface="Source Sans 3" pitchFamily="34" charset="-120"/>
              </a:rPr>
              <a:t>XGBoost (final)</a:t>
            </a:r>
            <a:endParaRPr lang="en-US" sz="1750" dirty="0"/>
          </a:p>
        </p:txBody>
      </p:sp>
      <p:sp>
        <p:nvSpPr>
          <p:cNvPr id="24" name="Text 22"/>
          <p:cNvSpPr/>
          <p:nvPr/>
        </p:nvSpPr>
        <p:spPr>
          <a:xfrm>
            <a:off x="2898219" y="4769287"/>
            <a:ext cx="662702" cy="338733"/>
          </a:xfrm>
          <a:prstGeom prst="rect">
            <a:avLst/>
          </a:prstGeom>
          <a:noFill/>
          <a:ln/>
        </p:spPr>
        <p:txBody>
          <a:bodyPr wrap="none" lIns="0" tIns="0" rIns="0" bIns="0" rtlCol="0" anchor="t"/>
          <a:lstStyle/>
          <a:p>
            <a:pPr marL="0" indent="0" algn="l">
              <a:lnSpc>
                <a:spcPts val="2650"/>
              </a:lnSpc>
              <a:buNone/>
            </a:pPr>
            <a:r>
              <a:rPr lang="en-US" sz="1750" b="1" dirty="0">
                <a:solidFill>
                  <a:srgbClr val="3D3838"/>
                </a:solidFill>
                <a:latin typeface="Source Sans 3" pitchFamily="34" charset="0"/>
                <a:ea typeface="Source Sans 3" pitchFamily="34" charset="-122"/>
                <a:cs typeface="Source Sans 3" pitchFamily="34" charset="-120"/>
              </a:rPr>
              <a:t>0.85</a:t>
            </a:r>
            <a:endParaRPr lang="en-US" sz="1750" dirty="0"/>
          </a:p>
        </p:txBody>
      </p:sp>
      <p:sp>
        <p:nvSpPr>
          <p:cNvPr id="25" name="Text 23"/>
          <p:cNvSpPr/>
          <p:nvPr/>
        </p:nvSpPr>
        <p:spPr>
          <a:xfrm>
            <a:off x="4020264" y="4769287"/>
            <a:ext cx="662702" cy="338733"/>
          </a:xfrm>
          <a:prstGeom prst="rect">
            <a:avLst/>
          </a:prstGeom>
          <a:noFill/>
          <a:ln/>
        </p:spPr>
        <p:txBody>
          <a:bodyPr wrap="none" lIns="0" tIns="0" rIns="0" bIns="0" rtlCol="0" anchor="t"/>
          <a:lstStyle/>
          <a:p>
            <a:pPr marL="0" indent="0" algn="l">
              <a:lnSpc>
                <a:spcPts val="2650"/>
              </a:lnSpc>
              <a:buNone/>
            </a:pPr>
            <a:r>
              <a:rPr lang="en-US" sz="1750" b="1" dirty="0">
                <a:solidFill>
                  <a:srgbClr val="3D3838"/>
                </a:solidFill>
                <a:latin typeface="Source Sans 3" pitchFamily="34" charset="0"/>
                <a:ea typeface="Source Sans 3" pitchFamily="34" charset="-122"/>
                <a:cs typeface="Source Sans 3" pitchFamily="34" charset="-120"/>
              </a:rPr>
              <a:t>0.74</a:t>
            </a:r>
            <a:endParaRPr lang="en-US" sz="1750" dirty="0"/>
          </a:p>
        </p:txBody>
      </p:sp>
      <p:sp>
        <p:nvSpPr>
          <p:cNvPr id="26" name="Text 24"/>
          <p:cNvSpPr/>
          <p:nvPr/>
        </p:nvSpPr>
        <p:spPr>
          <a:xfrm>
            <a:off x="5142309" y="4769287"/>
            <a:ext cx="662702" cy="338733"/>
          </a:xfrm>
          <a:prstGeom prst="rect">
            <a:avLst/>
          </a:prstGeom>
          <a:noFill/>
          <a:ln/>
        </p:spPr>
        <p:txBody>
          <a:bodyPr wrap="none" lIns="0" tIns="0" rIns="0" bIns="0" rtlCol="0" anchor="t"/>
          <a:lstStyle/>
          <a:p>
            <a:pPr marL="0" indent="0" algn="l">
              <a:lnSpc>
                <a:spcPts val="2650"/>
              </a:lnSpc>
              <a:buNone/>
            </a:pPr>
            <a:r>
              <a:rPr lang="en-US" sz="1750" b="1" dirty="0">
                <a:solidFill>
                  <a:srgbClr val="3D3838"/>
                </a:solidFill>
                <a:latin typeface="Source Sans 3" pitchFamily="34" charset="0"/>
                <a:ea typeface="Source Sans 3" pitchFamily="34" charset="-122"/>
                <a:cs typeface="Source Sans 3" pitchFamily="34" charset="-120"/>
              </a:rPr>
              <a:t>0.78</a:t>
            </a:r>
            <a:endParaRPr lang="en-US" sz="1750" dirty="0"/>
          </a:p>
        </p:txBody>
      </p:sp>
      <p:sp>
        <p:nvSpPr>
          <p:cNvPr id="27" name="Text 25"/>
          <p:cNvSpPr/>
          <p:nvPr/>
        </p:nvSpPr>
        <p:spPr>
          <a:xfrm>
            <a:off x="6264354" y="4769287"/>
            <a:ext cx="541853" cy="338733"/>
          </a:xfrm>
          <a:prstGeom prst="rect">
            <a:avLst/>
          </a:prstGeom>
          <a:noFill/>
          <a:ln/>
        </p:spPr>
        <p:txBody>
          <a:bodyPr wrap="none" lIns="0" tIns="0" rIns="0" bIns="0" rtlCol="0" anchor="t"/>
          <a:lstStyle/>
          <a:p>
            <a:pPr marL="0" indent="0" algn="l">
              <a:lnSpc>
                <a:spcPts val="2650"/>
              </a:lnSpc>
              <a:buNone/>
            </a:pPr>
            <a:r>
              <a:rPr lang="en-US" sz="1750" b="1" dirty="0">
                <a:solidFill>
                  <a:srgbClr val="3D3838"/>
                </a:solidFill>
                <a:latin typeface="Source Sans 3" pitchFamily="34" charset="0"/>
                <a:ea typeface="Source Sans 3" pitchFamily="34" charset="-122"/>
                <a:cs typeface="Source Sans 3" pitchFamily="34" charset="-120"/>
              </a:rPr>
              <a:t>0.84</a:t>
            </a:r>
            <a:endParaRPr lang="en-US" sz="1750" dirty="0"/>
          </a:p>
        </p:txBody>
      </p:sp>
      <p:sp>
        <p:nvSpPr>
          <p:cNvPr id="28" name="Text 26"/>
          <p:cNvSpPr/>
          <p:nvPr/>
        </p:nvSpPr>
        <p:spPr>
          <a:xfrm>
            <a:off x="790694" y="5851565"/>
            <a:ext cx="6248995" cy="338733"/>
          </a:xfrm>
          <a:prstGeom prst="rect">
            <a:avLst/>
          </a:prstGeom>
          <a:noFill/>
          <a:ln/>
        </p:spPr>
        <p:txBody>
          <a:bodyPr wrap="none" lIns="0" tIns="0" rIns="0" bIns="0" rtlCol="0" anchor="t"/>
          <a:lstStyle/>
          <a:p>
            <a:pPr marL="0" indent="0" algn="l">
              <a:lnSpc>
                <a:spcPts val="2650"/>
              </a:lnSpc>
              <a:buNone/>
            </a:pPr>
            <a:endParaRPr lang="en-US" sz="1750" dirty="0"/>
          </a:p>
        </p:txBody>
      </p:sp>
      <p:pic>
        <p:nvPicPr>
          <p:cNvPr id="29" name="Image 0" descr="preencoded.png"/>
          <p:cNvPicPr>
            <a:picLocks noChangeAspect="1"/>
          </p:cNvPicPr>
          <p:nvPr/>
        </p:nvPicPr>
        <p:blipFill>
          <a:blip r:embed="rId3"/>
          <a:stretch>
            <a:fillRect/>
          </a:stretch>
        </p:blipFill>
        <p:spPr>
          <a:xfrm>
            <a:off x="7598331" y="1727478"/>
            <a:ext cx="6248995" cy="624899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2338"/>
          </a:xfrm>
          <a:prstGeom prst="rect">
            <a:avLst/>
          </a:prstGeom>
        </p:spPr>
      </p:pic>
      <p:sp>
        <p:nvSpPr>
          <p:cNvPr id="3" name="Text 0"/>
          <p:cNvSpPr/>
          <p:nvPr/>
        </p:nvSpPr>
        <p:spPr>
          <a:xfrm>
            <a:off x="6180296" y="545187"/>
            <a:ext cx="7495699" cy="450652"/>
          </a:xfrm>
          <a:prstGeom prst="rect">
            <a:avLst/>
          </a:prstGeom>
          <a:noFill/>
          <a:ln/>
        </p:spPr>
        <p:txBody>
          <a:bodyPr wrap="none" lIns="0" tIns="0" rIns="0" bIns="0" rtlCol="0" anchor="t"/>
          <a:lstStyle/>
          <a:p>
            <a:pPr marL="0" indent="0" algn="l">
              <a:lnSpc>
                <a:spcPts val="3500"/>
              </a:lnSpc>
              <a:buNone/>
            </a:pPr>
            <a:r>
              <a:rPr lang="en-US" sz="2800" b="1" dirty="0">
                <a:solidFill>
                  <a:srgbClr val="000000"/>
                </a:solidFill>
                <a:latin typeface="Montserrat Bold" pitchFamily="34" charset="0"/>
                <a:ea typeface="Montserrat Bold" pitchFamily="34" charset="-122"/>
                <a:cs typeface="Montserrat Bold" pitchFamily="34" charset="-120"/>
              </a:rPr>
              <a:t>Comprendre les Facteurs Clés du Churn</a:t>
            </a:r>
            <a:endParaRPr lang="en-US" sz="2800" dirty="0"/>
          </a:p>
        </p:txBody>
      </p:sp>
      <p:sp>
        <p:nvSpPr>
          <p:cNvPr id="4" name="Text 1"/>
          <p:cNvSpPr/>
          <p:nvPr/>
        </p:nvSpPr>
        <p:spPr>
          <a:xfrm>
            <a:off x="6180296" y="1293257"/>
            <a:ext cx="7756208" cy="594598"/>
          </a:xfrm>
          <a:prstGeom prst="rect">
            <a:avLst/>
          </a:prstGeom>
          <a:noFill/>
          <a:ln/>
        </p:spPr>
        <p:txBody>
          <a:bodyPr wrap="square" lIns="0" tIns="0" rIns="0" bIns="0" rtlCol="0" anchor="t"/>
          <a:lstStyle/>
          <a:p>
            <a:pPr marL="0" indent="0" algn="l">
              <a:lnSpc>
                <a:spcPts val="2300"/>
              </a:lnSpc>
              <a:buNone/>
            </a:pPr>
            <a:r>
              <a:rPr lang="en-US" sz="1550" dirty="0">
                <a:solidFill>
                  <a:srgbClr val="3D3838"/>
                </a:solidFill>
                <a:latin typeface="Source Sans 3" pitchFamily="34" charset="0"/>
                <a:ea typeface="Source Sans 3" pitchFamily="34" charset="-122"/>
                <a:cs typeface="Source Sans 3" pitchFamily="34" charset="-120"/>
              </a:rPr>
              <a:t>Analyse via </a:t>
            </a:r>
            <a:r>
              <a:rPr lang="en-US" sz="1550" b="1" dirty="0">
                <a:solidFill>
                  <a:srgbClr val="3D3838"/>
                </a:solidFill>
                <a:latin typeface="Source Sans 3" pitchFamily="34" charset="0"/>
                <a:ea typeface="Source Sans 3" pitchFamily="34" charset="-122"/>
                <a:cs typeface="Source Sans 3" pitchFamily="34" charset="-120"/>
              </a:rPr>
              <a:t>SHAP values</a:t>
            </a:r>
            <a:r>
              <a:rPr lang="en-US" sz="1550" dirty="0">
                <a:solidFill>
                  <a:srgbClr val="3D3838"/>
                </a:solidFill>
                <a:latin typeface="Source Sans 3" pitchFamily="34" charset="0"/>
                <a:ea typeface="Source Sans 3" pitchFamily="34" charset="-122"/>
                <a:cs typeface="Source Sans 3" pitchFamily="34" charset="-120"/>
              </a:rPr>
              <a:t> pour identifier les variables les plus influentes sur les décisions du modèle</a:t>
            </a:r>
            <a:endParaRPr lang="en-US" sz="1550" dirty="0"/>
          </a:p>
        </p:txBody>
      </p:sp>
      <p:pic>
        <p:nvPicPr>
          <p:cNvPr id="5" name="Image 1" descr="preencoded.png"/>
          <p:cNvPicPr>
            <a:picLocks noChangeAspect="1"/>
          </p:cNvPicPr>
          <p:nvPr/>
        </p:nvPicPr>
        <p:blipFill>
          <a:blip r:embed="rId4"/>
          <a:stretch>
            <a:fillRect/>
          </a:stretch>
        </p:blipFill>
        <p:spPr>
          <a:xfrm>
            <a:off x="6180296" y="2110859"/>
            <a:ext cx="991314" cy="1189673"/>
          </a:xfrm>
          <a:prstGeom prst="rect">
            <a:avLst/>
          </a:prstGeom>
        </p:spPr>
      </p:pic>
      <p:sp>
        <p:nvSpPr>
          <p:cNvPr id="6" name="Text 2"/>
          <p:cNvSpPr/>
          <p:nvPr/>
        </p:nvSpPr>
        <p:spPr>
          <a:xfrm>
            <a:off x="7369850" y="2309098"/>
            <a:ext cx="2582704" cy="281583"/>
          </a:xfrm>
          <a:prstGeom prst="rect">
            <a:avLst/>
          </a:prstGeom>
          <a:noFill/>
          <a:ln/>
        </p:spPr>
        <p:txBody>
          <a:bodyPr wrap="none" lIns="0" tIns="0" rIns="0" bIns="0" rtlCol="0" anchor="t"/>
          <a:lstStyle/>
          <a:p>
            <a:pPr marL="0" indent="0" algn="l">
              <a:lnSpc>
                <a:spcPts val="2200"/>
              </a:lnSpc>
              <a:buNone/>
            </a:pPr>
            <a:r>
              <a:rPr lang="en-US" sz="1750" b="1" dirty="0">
                <a:solidFill>
                  <a:srgbClr val="3D3838"/>
                </a:solidFill>
                <a:latin typeface="Montserrat Bold" pitchFamily="34" charset="0"/>
                <a:ea typeface="Montserrat Bold" pitchFamily="34" charset="-122"/>
                <a:cs typeface="Montserrat Bold" pitchFamily="34" charset="-120"/>
              </a:rPr>
              <a:t>Satisfaction au Travail</a:t>
            </a:r>
            <a:endParaRPr lang="en-US" sz="1750" dirty="0"/>
          </a:p>
        </p:txBody>
      </p:sp>
      <p:sp>
        <p:nvSpPr>
          <p:cNvPr id="7" name="Text 3"/>
          <p:cNvSpPr/>
          <p:nvPr/>
        </p:nvSpPr>
        <p:spPr>
          <a:xfrm>
            <a:off x="7369850" y="2709624"/>
            <a:ext cx="6566654" cy="297299"/>
          </a:xfrm>
          <a:prstGeom prst="rect">
            <a:avLst/>
          </a:prstGeom>
          <a:noFill/>
          <a:ln/>
        </p:spPr>
        <p:txBody>
          <a:bodyPr wrap="none" lIns="0" tIns="0" rIns="0" bIns="0" rtlCol="0" anchor="t"/>
          <a:lstStyle/>
          <a:p>
            <a:pPr marL="0" indent="0" algn="l">
              <a:lnSpc>
                <a:spcPts val="2300"/>
              </a:lnSpc>
              <a:buNone/>
            </a:pPr>
            <a:r>
              <a:rPr lang="en-US" sz="1550" dirty="0">
                <a:solidFill>
                  <a:srgbClr val="3D3838"/>
                </a:solidFill>
                <a:latin typeface="Source Sans 3" pitchFamily="34" charset="0"/>
                <a:ea typeface="Source Sans 3" pitchFamily="34" charset="-122"/>
                <a:cs typeface="Source Sans 3" pitchFamily="34" charset="-120"/>
              </a:rPr>
              <a:t>Impact majeur : -35% de risque si satisfaction élevée</a:t>
            </a:r>
            <a:endParaRPr lang="en-US" sz="1550" dirty="0"/>
          </a:p>
        </p:txBody>
      </p:sp>
      <p:pic>
        <p:nvPicPr>
          <p:cNvPr id="8" name="Image 2" descr="preencoded.png"/>
          <p:cNvPicPr>
            <a:picLocks noChangeAspect="1"/>
          </p:cNvPicPr>
          <p:nvPr/>
        </p:nvPicPr>
        <p:blipFill>
          <a:blip r:embed="rId5"/>
          <a:stretch>
            <a:fillRect/>
          </a:stretch>
        </p:blipFill>
        <p:spPr>
          <a:xfrm>
            <a:off x="6180296" y="3300532"/>
            <a:ext cx="991314" cy="1189673"/>
          </a:xfrm>
          <a:prstGeom prst="rect">
            <a:avLst/>
          </a:prstGeom>
        </p:spPr>
      </p:pic>
      <p:sp>
        <p:nvSpPr>
          <p:cNvPr id="9" name="Text 4"/>
          <p:cNvSpPr/>
          <p:nvPr/>
        </p:nvSpPr>
        <p:spPr>
          <a:xfrm>
            <a:off x="7369850" y="3498771"/>
            <a:ext cx="2253139" cy="281583"/>
          </a:xfrm>
          <a:prstGeom prst="rect">
            <a:avLst/>
          </a:prstGeom>
          <a:noFill/>
          <a:ln/>
        </p:spPr>
        <p:txBody>
          <a:bodyPr wrap="none" lIns="0" tIns="0" rIns="0" bIns="0" rtlCol="0" anchor="t"/>
          <a:lstStyle/>
          <a:p>
            <a:pPr marL="0" indent="0" algn="l">
              <a:lnSpc>
                <a:spcPts val="2200"/>
              </a:lnSpc>
              <a:buNone/>
            </a:pPr>
            <a:r>
              <a:rPr lang="en-US" sz="1750" b="1" dirty="0">
                <a:solidFill>
                  <a:srgbClr val="3D3838"/>
                </a:solidFill>
                <a:latin typeface="Montserrat Bold" pitchFamily="34" charset="0"/>
                <a:ea typeface="Montserrat Bold" pitchFamily="34" charset="-122"/>
                <a:cs typeface="Montserrat Bold" pitchFamily="34" charset="-120"/>
              </a:rPr>
              <a:t>Salaire Mensuel</a:t>
            </a:r>
            <a:endParaRPr lang="en-US" sz="1750" dirty="0"/>
          </a:p>
        </p:txBody>
      </p:sp>
      <p:sp>
        <p:nvSpPr>
          <p:cNvPr id="10" name="Text 5"/>
          <p:cNvSpPr/>
          <p:nvPr/>
        </p:nvSpPr>
        <p:spPr>
          <a:xfrm>
            <a:off x="7369850" y="3899297"/>
            <a:ext cx="6566654" cy="297299"/>
          </a:xfrm>
          <a:prstGeom prst="rect">
            <a:avLst/>
          </a:prstGeom>
          <a:noFill/>
          <a:ln/>
        </p:spPr>
        <p:txBody>
          <a:bodyPr wrap="none" lIns="0" tIns="0" rIns="0" bIns="0" rtlCol="0" anchor="t"/>
          <a:lstStyle/>
          <a:p>
            <a:pPr marL="0" indent="0" algn="l">
              <a:lnSpc>
                <a:spcPts val="2300"/>
              </a:lnSpc>
              <a:buNone/>
            </a:pPr>
            <a:r>
              <a:rPr lang="en-US" sz="1550" dirty="0">
                <a:solidFill>
                  <a:srgbClr val="3D3838"/>
                </a:solidFill>
                <a:latin typeface="Source Sans 3" pitchFamily="34" charset="0"/>
                <a:ea typeface="Source Sans 3" pitchFamily="34" charset="-122"/>
                <a:cs typeface="Source Sans 3" pitchFamily="34" charset="-120"/>
              </a:rPr>
              <a:t>Corrélation forte : salaires bas = risque +45%</a:t>
            </a:r>
            <a:endParaRPr lang="en-US" sz="1550" dirty="0"/>
          </a:p>
        </p:txBody>
      </p:sp>
      <p:pic>
        <p:nvPicPr>
          <p:cNvPr id="11" name="Image 3" descr="preencoded.png"/>
          <p:cNvPicPr>
            <a:picLocks noChangeAspect="1"/>
          </p:cNvPicPr>
          <p:nvPr/>
        </p:nvPicPr>
        <p:blipFill>
          <a:blip r:embed="rId6"/>
          <a:stretch>
            <a:fillRect/>
          </a:stretch>
        </p:blipFill>
        <p:spPr>
          <a:xfrm>
            <a:off x="6180296" y="4490204"/>
            <a:ext cx="991314" cy="1189673"/>
          </a:xfrm>
          <a:prstGeom prst="rect">
            <a:avLst/>
          </a:prstGeom>
        </p:spPr>
      </p:pic>
      <p:sp>
        <p:nvSpPr>
          <p:cNvPr id="12" name="Text 6"/>
          <p:cNvSpPr/>
          <p:nvPr/>
        </p:nvSpPr>
        <p:spPr>
          <a:xfrm>
            <a:off x="7369850" y="4688443"/>
            <a:ext cx="2993588" cy="281583"/>
          </a:xfrm>
          <a:prstGeom prst="rect">
            <a:avLst/>
          </a:prstGeom>
          <a:noFill/>
          <a:ln/>
        </p:spPr>
        <p:txBody>
          <a:bodyPr wrap="none" lIns="0" tIns="0" rIns="0" bIns="0" rtlCol="0" anchor="t"/>
          <a:lstStyle/>
          <a:p>
            <a:pPr marL="0" indent="0" algn="l">
              <a:lnSpc>
                <a:spcPts val="2200"/>
              </a:lnSpc>
              <a:buNone/>
            </a:pPr>
            <a:r>
              <a:rPr lang="en-US" sz="1750" b="1" dirty="0">
                <a:solidFill>
                  <a:srgbClr val="3D3838"/>
                </a:solidFill>
                <a:latin typeface="Montserrat Bold" pitchFamily="34" charset="0"/>
                <a:ea typeface="Montserrat Bold" pitchFamily="34" charset="-122"/>
                <a:cs typeface="Montserrat Bold" pitchFamily="34" charset="-120"/>
              </a:rPr>
              <a:t>Distance Domicile-Travail</a:t>
            </a:r>
            <a:endParaRPr lang="en-US" sz="1750" dirty="0"/>
          </a:p>
        </p:txBody>
      </p:sp>
      <p:sp>
        <p:nvSpPr>
          <p:cNvPr id="13" name="Text 7"/>
          <p:cNvSpPr/>
          <p:nvPr/>
        </p:nvSpPr>
        <p:spPr>
          <a:xfrm>
            <a:off x="7369850" y="5088969"/>
            <a:ext cx="6566654" cy="297299"/>
          </a:xfrm>
          <a:prstGeom prst="rect">
            <a:avLst/>
          </a:prstGeom>
          <a:noFill/>
          <a:ln/>
        </p:spPr>
        <p:txBody>
          <a:bodyPr wrap="none" lIns="0" tIns="0" rIns="0" bIns="0" rtlCol="0" anchor="t"/>
          <a:lstStyle/>
          <a:p>
            <a:pPr marL="0" indent="0" algn="l">
              <a:lnSpc>
                <a:spcPts val="2300"/>
              </a:lnSpc>
              <a:buNone/>
            </a:pPr>
            <a:r>
              <a:rPr lang="en-US" sz="1550" dirty="0">
                <a:solidFill>
                  <a:srgbClr val="3D3838"/>
                </a:solidFill>
                <a:latin typeface="Source Sans 3" pitchFamily="34" charset="0"/>
                <a:ea typeface="Source Sans 3" pitchFamily="34" charset="-122"/>
                <a:cs typeface="Source Sans 3" pitchFamily="34" charset="-120"/>
              </a:rPr>
              <a:t>Au-delà de 20km : risque augmente de 28%</a:t>
            </a:r>
            <a:endParaRPr lang="en-US" sz="1550" dirty="0"/>
          </a:p>
        </p:txBody>
      </p:sp>
      <p:pic>
        <p:nvPicPr>
          <p:cNvPr id="14" name="Image 4" descr="preencoded.png"/>
          <p:cNvPicPr>
            <a:picLocks noChangeAspect="1"/>
          </p:cNvPicPr>
          <p:nvPr/>
        </p:nvPicPr>
        <p:blipFill>
          <a:blip r:embed="rId7"/>
          <a:stretch>
            <a:fillRect/>
          </a:stretch>
        </p:blipFill>
        <p:spPr>
          <a:xfrm>
            <a:off x="6180296" y="5679877"/>
            <a:ext cx="991314" cy="1189673"/>
          </a:xfrm>
          <a:prstGeom prst="rect">
            <a:avLst/>
          </a:prstGeom>
        </p:spPr>
      </p:pic>
      <p:sp>
        <p:nvSpPr>
          <p:cNvPr id="15" name="Text 8"/>
          <p:cNvSpPr/>
          <p:nvPr/>
        </p:nvSpPr>
        <p:spPr>
          <a:xfrm>
            <a:off x="7369850" y="5878116"/>
            <a:ext cx="2253139" cy="281583"/>
          </a:xfrm>
          <a:prstGeom prst="rect">
            <a:avLst/>
          </a:prstGeom>
          <a:noFill/>
          <a:ln/>
        </p:spPr>
        <p:txBody>
          <a:bodyPr wrap="none" lIns="0" tIns="0" rIns="0" bIns="0" rtlCol="0" anchor="t"/>
          <a:lstStyle/>
          <a:p>
            <a:pPr marL="0" indent="0" algn="l">
              <a:lnSpc>
                <a:spcPts val="2200"/>
              </a:lnSpc>
              <a:buNone/>
            </a:pPr>
            <a:r>
              <a:rPr lang="en-US" sz="1750" b="1" dirty="0">
                <a:solidFill>
                  <a:srgbClr val="3D3838"/>
                </a:solidFill>
                <a:latin typeface="Montserrat Bold" pitchFamily="34" charset="0"/>
                <a:ea typeface="Montserrat Bold" pitchFamily="34" charset="-122"/>
                <a:cs typeface="Montserrat Bold" pitchFamily="34" charset="-120"/>
              </a:rPr>
              <a:t>Ancienneté</a:t>
            </a:r>
            <a:endParaRPr lang="en-US" sz="1750" dirty="0"/>
          </a:p>
        </p:txBody>
      </p:sp>
      <p:sp>
        <p:nvSpPr>
          <p:cNvPr id="16" name="Text 9"/>
          <p:cNvSpPr/>
          <p:nvPr/>
        </p:nvSpPr>
        <p:spPr>
          <a:xfrm>
            <a:off x="7369850" y="6278642"/>
            <a:ext cx="6566654" cy="297299"/>
          </a:xfrm>
          <a:prstGeom prst="rect">
            <a:avLst/>
          </a:prstGeom>
          <a:noFill/>
          <a:ln/>
        </p:spPr>
        <p:txBody>
          <a:bodyPr wrap="none" lIns="0" tIns="0" rIns="0" bIns="0" rtlCol="0" anchor="t"/>
          <a:lstStyle/>
          <a:p>
            <a:pPr marL="0" indent="0" algn="l">
              <a:lnSpc>
                <a:spcPts val="2300"/>
              </a:lnSpc>
              <a:buNone/>
            </a:pPr>
            <a:r>
              <a:rPr lang="en-US" sz="1550" dirty="0">
                <a:solidFill>
                  <a:srgbClr val="3D3838"/>
                </a:solidFill>
                <a:latin typeface="Source Sans 3" pitchFamily="34" charset="0"/>
                <a:ea typeface="Source Sans 3" pitchFamily="34" charset="-122"/>
                <a:cs typeface="Source Sans 3" pitchFamily="34" charset="-120"/>
              </a:rPr>
              <a:t>Effet protecteur après 5 ans : -30% de risque</a:t>
            </a:r>
            <a:endParaRPr lang="en-US" sz="1550" dirty="0"/>
          </a:p>
        </p:txBody>
      </p:sp>
      <p:sp>
        <p:nvSpPr>
          <p:cNvPr id="17" name="Text 10"/>
          <p:cNvSpPr/>
          <p:nvPr/>
        </p:nvSpPr>
        <p:spPr>
          <a:xfrm>
            <a:off x="6180296" y="7092553"/>
            <a:ext cx="7756208" cy="594598"/>
          </a:xfrm>
          <a:prstGeom prst="rect">
            <a:avLst/>
          </a:prstGeom>
          <a:noFill/>
          <a:ln/>
        </p:spPr>
        <p:txBody>
          <a:bodyPr wrap="square" lIns="0" tIns="0" rIns="0" bIns="0" rtlCol="0" anchor="t"/>
          <a:lstStyle/>
          <a:p>
            <a:pPr marL="0" indent="0" algn="l">
              <a:lnSpc>
                <a:spcPts val="2300"/>
              </a:lnSpc>
              <a:buNone/>
            </a:pPr>
            <a:r>
              <a:rPr lang="en-US" sz="1550" dirty="0">
                <a:solidFill>
                  <a:srgbClr val="3D3838"/>
                </a:solidFill>
                <a:latin typeface="Source Sans 3" pitchFamily="34" charset="0"/>
                <a:ea typeface="Source Sans 3" pitchFamily="34" charset="-122"/>
                <a:cs typeface="Source Sans 3" pitchFamily="34" charset="-120"/>
              </a:rPr>
              <a:t>Une faible satisfaction combinée à un salaire insuffisant augmente exponentiellement la probabilité de départ, créant un effet multiplicateur du risque.</a:t>
            </a:r>
            <a:endParaRPr lang="en-US" sz="15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83788" y="617339"/>
            <a:ext cx="7576423" cy="1017984"/>
          </a:xfrm>
          <a:prstGeom prst="rect">
            <a:avLst/>
          </a:prstGeom>
          <a:noFill/>
          <a:ln/>
        </p:spPr>
        <p:txBody>
          <a:bodyPr wrap="square" lIns="0" tIns="0" rIns="0" bIns="0" rtlCol="0" anchor="t"/>
          <a:lstStyle/>
          <a:p>
            <a:pPr marL="0" indent="0" algn="l">
              <a:lnSpc>
                <a:spcPts val="4000"/>
              </a:lnSpc>
              <a:buNone/>
            </a:pPr>
            <a:r>
              <a:rPr lang="en-US" sz="3200" b="1" dirty="0">
                <a:solidFill>
                  <a:srgbClr val="000000"/>
                </a:solidFill>
                <a:latin typeface="Montserrat Bold" pitchFamily="34" charset="0"/>
                <a:ea typeface="Montserrat Bold" pitchFamily="34" charset="-122"/>
                <a:cs typeface="Montserrat Bold" pitchFamily="34" charset="-120"/>
              </a:rPr>
              <a:t>Impact Économique et Customer Lifetime Value</a:t>
            </a:r>
            <a:endParaRPr lang="en-US" sz="3200" dirty="0"/>
          </a:p>
        </p:txBody>
      </p:sp>
      <p:sp>
        <p:nvSpPr>
          <p:cNvPr id="4" name="Text 1"/>
          <p:cNvSpPr/>
          <p:nvPr/>
        </p:nvSpPr>
        <p:spPr>
          <a:xfrm>
            <a:off x="783788" y="2335054"/>
            <a:ext cx="2702719" cy="739021"/>
          </a:xfrm>
          <a:prstGeom prst="rect">
            <a:avLst/>
          </a:prstGeom>
          <a:noFill/>
          <a:ln/>
        </p:spPr>
        <p:txBody>
          <a:bodyPr wrap="none" lIns="0" tIns="0" rIns="0" bIns="0" rtlCol="0" anchor="t"/>
          <a:lstStyle/>
          <a:p>
            <a:pPr marL="0" indent="0" algn="ctr">
              <a:lnSpc>
                <a:spcPts val="5800"/>
              </a:lnSpc>
              <a:buNone/>
            </a:pPr>
            <a:r>
              <a:rPr lang="en-US" sz="5800" b="1" dirty="0">
                <a:solidFill>
                  <a:srgbClr val="3D3838"/>
                </a:solidFill>
                <a:latin typeface="Montserrat Bold" pitchFamily="34" charset="0"/>
                <a:ea typeface="Montserrat Bold" pitchFamily="34" charset="-122"/>
                <a:cs typeface="Montserrat Bold" pitchFamily="34" charset="-120"/>
              </a:rPr>
              <a:t>2 700€</a:t>
            </a:r>
            <a:endParaRPr lang="en-US" sz="5800" dirty="0"/>
          </a:p>
        </p:txBody>
      </p:sp>
      <p:sp>
        <p:nvSpPr>
          <p:cNvPr id="5" name="Text 2"/>
          <p:cNvSpPr/>
          <p:nvPr/>
        </p:nvSpPr>
        <p:spPr>
          <a:xfrm>
            <a:off x="862608" y="3353872"/>
            <a:ext cx="2544961" cy="318135"/>
          </a:xfrm>
          <a:prstGeom prst="rect">
            <a:avLst/>
          </a:prstGeom>
          <a:noFill/>
          <a:ln/>
        </p:spPr>
        <p:txBody>
          <a:bodyPr wrap="none" lIns="0" tIns="0" rIns="0" bIns="0" rtlCol="0" anchor="t"/>
          <a:lstStyle/>
          <a:p>
            <a:pPr marL="0" indent="0" algn="ctr">
              <a:lnSpc>
                <a:spcPts val="2500"/>
              </a:lnSpc>
              <a:buNone/>
            </a:pPr>
            <a:r>
              <a:rPr lang="en-US" sz="2000" b="1" dirty="0">
                <a:solidFill>
                  <a:srgbClr val="3D3838"/>
                </a:solidFill>
                <a:latin typeface="Montserrat Bold" pitchFamily="34" charset="0"/>
                <a:ea typeface="Montserrat Bold" pitchFamily="34" charset="-122"/>
                <a:cs typeface="Montserrat Bold" pitchFamily="34" charset="-120"/>
              </a:rPr>
              <a:t>CLV Moyen</a:t>
            </a:r>
            <a:endParaRPr lang="en-US" sz="2000" dirty="0"/>
          </a:p>
        </p:txBody>
      </p:sp>
      <p:sp>
        <p:nvSpPr>
          <p:cNvPr id="6" name="Text 3"/>
          <p:cNvSpPr/>
          <p:nvPr/>
        </p:nvSpPr>
        <p:spPr>
          <a:xfrm>
            <a:off x="783788" y="3895963"/>
            <a:ext cx="2702719" cy="671751"/>
          </a:xfrm>
          <a:prstGeom prst="rect">
            <a:avLst/>
          </a:prstGeom>
          <a:noFill/>
          <a:ln/>
        </p:spPr>
        <p:txBody>
          <a:bodyPr wrap="square" lIns="0" tIns="0" rIns="0" bIns="0" rtlCol="0" anchor="t"/>
          <a:lstStyle/>
          <a:p>
            <a:pPr marL="0" indent="0" algn="ctr">
              <a:lnSpc>
                <a:spcPts val="2600"/>
              </a:lnSpc>
              <a:buNone/>
            </a:pPr>
            <a:r>
              <a:rPr lang="en-US" sz="1750" dirty="0">
                <a:solidFill>
                  <a:srgbClr val="3D3838"/>
                </a:solidFill>
                <a:latin typeface="Source Sans 3" pitchFamily="34" charset="0"/>
                <a:ea typeface="Source Sans 3" pitchFamily="34" charset="-122"/>
                <a:cs typeface="Source Sans 3" pitchFamily="34" charset="-120"/>
              </a:rPr>
              <a:t>Valeur calculée sur 3 ans : 3 000 € × 0,3 × 3 ans</a:t>
            </a:r>
            <a:endParaRPr lang="en-US" sz="1750" dirty="0"/>
          </a:p>
        </p:txBody>
      </p:sp>
      <p:sp>
        <p:nvSpPr>
          <p:cNvPr id="7" name="Text 4"/>
          <p:cNvSpPr/>
          <p:nvPr/>
        </p:nvSpPr>
        <p:spPr>
          <a:xfrm>
            <a:off x="783788" y="5127546"/>
            <a:ext cx="2702719" cy="739021"/>
          </a:xfrm>
          <a:prstGeom prst="rect">
            <a:avLst/>
          </a:prstGeom>
          <a:noFill/>
          <a:ln/>
        </p:spPr>
        <p:txBody>
          <a:bodyPr wrap="none" lIns="0" tIns="0" rIns="0" bIns="0" rtlCol="0" anchor="t"/>
          <a:lstStyle/>
          <a:p>
            <a:pPr marL="0" indent="0" algn="ctr">
              <a:lnSpc>
                <a:spcPts val="5800"/>
              </a:lnSpc>
              <a:buNone/>
            </a:pPr>
            <a:r>
              <a:rPr lang="en-US" sz="5800" b="1" dirty="0">
                <a:solidFill>
                  <a:srgbClr val="3D3838"/>
                </a:solidFill>
                <a:latin typeface="Montserrat Bold" pitchFamily="34" charset="0"/>
                <a:ea typeface="Montserrat Bold" pitchFamily="34" charset="-122"/>
                <a:cs typeface="Montserrat Bold" pitchFamily="34" charset="-120"/>
              </a:rPr>
              <a:t>0.7</a:t>
            </a:r>
            <a:endParaRPr lang="en-US" sz="5800" dirty="0"/>
          </a:p>
        </p:txBody>
      </p:sp>
      <p:sp>
        <p:nvSpPr>
          <p:cNvPr id="8" name="Text 5"/>
          <p:cNvSpPr/>
          <p:nvPr/>
        </p:nvSpPr>
        <p:spPr>
          <a:xfrm>
            <a:off x="862608" y="6146363"/>
            <a:ext cx="2544961" cy="318135"/>
          </a:xfrm>
          <a:prstGeom prst="rect">
            <a:avLst/>
          </a:prstGeom>
          <a:noFill/>
          <a:ln/>
        </p:spPr>
        <p:txBody>
          <a:bodyPr wrap="none" lIns="0" tIns="0" rIns="0" bIns="0" rtlCol="0" anchor="t"/>
          <a:lstStyle/>
          <a:p>
            <a:pPr marL="0" indent="0" algn="ctr">
              <a:lnSpc>
                <a:spcPts val="2500"/>
              </a:lnSpc>
              <a:buNone/>
            </a:pPr>
            <a:r>
              <a:rPr lang="en-US" sz="2000" b="1" dirty="0">
                <a:solidFill>
                  <a:srgbClr val="3D3838"/>
                </a:solidFill>
                <a:latin typeface="Montserrat Bold" pitchFamily="34" charset="0"/>
                <a:ea typeface="Montserrat Bold" pitchFamily="34" charset="-122"/>
                <a:cs typeface="Montserrat Bold" pitchFamily="34" charset="-120"/>
              </a:rPr>
              <a:t>Seuil Optimal</a:t>
            </a:r>
            <a:endParaRPr lang="en-US" sz="2000" dirty="0"/>
          </a:p>
        </p:txBody>
      </p:sp>
      <p:sp>
        <p:nvSpPr>
          <p:cNvPr id="9" name="Text 6"/>
          <p:cNvSpPr/>
          <p:nvPr/>
        </p:nvSpPr>
        <p:spPr>
          <a:xfrm>
            <a:off x="783788" y="6688455"/>
            <a:ext cx="2702719" cy="671751"/>
          </a:xfrm>
          <a:prstGeom prst="rect">
            <a:avLst/>
          </a:prstGeom>
          <a:noFill/>
          <a:ln/>
        </p:spPr>
        <p:txBody>
          <a:bodyPr wrap="square" lIns="0" tIns="0" rIns="0" bIns="0" rtlCol="0" anchor="t"/>
          <a:lstStyle/>
          <a:p>
            <a:pPr marL="0" indent="0" algn="ctr">
              <a:lnSpc>
                <a:spcPts val="2600"/>
              </a:lnSpc>
              <a:buNone/>
            </a:pPr>
            <a:r>
              <a:rPr lang="en-US" sz="1750" dirty="0">
                <a:solidFill>
                  <a:srgbClr val="3D3838"/>
                </a:solidFill>
                <a:latin typeface="Source Sans 3" pitchFamily="34" charset="0"/>
                <a:ea typeface="Source Sans 3" pitchFamily="34" charset="-122"/>
                <a:cs typeface="Source Sans 3" pitchFamily="34" charset="-120"/>
              </a:rPr>
              <a:t>Probabilité de churn déclenchant l'intervention</a:t>
            </a:r>
            <a:endParaRPr lang="en-US" sz="1750" dirty="0"/>
          </a:p>
        </p:txBody>
      </p:sp>
      <p:sp>
        <p:nvSpPr>
          <p:cNvPr id="10" name="Text 7"/>
          <p:cNvSpPr/>
          <p:nvPr/>
        </p:nvSpPr>
        <p:spPr>
          <a:xfrm>
            <a:off x="4040386" y="2195155"/>
            <a:ext cx="3171111" cy="318135"/>
          </a:xfrm>
          <a:prstGeom prst="rect">
            <a:avLst/>
          </a:prstGeom>
          <a:noFill/>
          <a:ln/>
        </p:spPr>
        <p:txBody>
          <a:bodyPr wrap="none" lIns="0" tIns="0" rIns="0" bIns="0" rtlCol="0" anchor="t"/>
          <a:lstStyle/>
          <a:p>
            <a:pPr marL="0" indent="0" algn="l">
              <a:lnSpc>
                <a:spcPts val="2500"/>
              </a:lnSpc>
              <a:buNone/>
            </a:pPr>
            <a:r>
              <a:rPr lang="en-US" sz="2000" b="1" dirty="0">
                <a:solidFill>
                  <a:srgbClr val="000000"/>
                </a:solidFill>
                <a:latin typeface="Montserrat Bold" pitchFamily="34" charset="0"/>
                <a:ea typeface="Montserrat Bold" pitchFamily="34" charset="-122"/>
                <a:cs typeface="Montserrat Bold" pitchFamily="34" charset="-120"/>
              </a:rPr>
              <a:t>Stratégie d'Intervention</a:t>
            </a:r>
            <a:endParaRPr lang="en-US" sz="2000" dirty="0"/>
          </a:p>
        </p:txBody>
      </p:sp>
      <p:sp>
        <p:nvSpPr>
          <p:cNvPr id="11" name="Text 8"/>
          <p:cNvSpPr/>
          <p:nvPr/>
        </p:nvSpPr>
        <p:spPr>
          <a:xfrm>
            <a:off x="4040386" y="2737247"/>
            <a:ext cx="4327327" cy="1679377"/>
          </a:xfrm>
          <a:prstGeom prst="rect">
            <a:avLst/>
          </a:prstGeom>
          <a:noFill/>
          <a:ln/>
        </p:spPr>
        <p:txBody>
          <a:bodyPr wrap="square" lIns="0" tIns="0" rIns="0" bIns="0" rtlCol="0" anchor="t"/>
          <a:lstStyle/>
          <a:p>
            <a:pPr marL="0" indent="0" algn="l">
              <a:lnSpc>
                <a:spcPts val="2600"/>
              </a:lnSpc>
              <a:buNone/>
            </a:pPr>
            <a:r>
              <a:rPr lang="en-US" sz="1750" dirty="0">
                <a:solidFill>
                  <a:srgbClr val="3D3838"/>
                </a:solidFill>
                <a:latin typeface="Source Sans 3" pitchFamily="34" charset="0"/>
                <a:ea typeface="Source Sans 3" pitchFamily="34" charset="-122"/>
                <a:cs typeface="Source Sans 3" pitchFamily="34" charset="-120"/>
              </a:rPr>
              <a:t>L'objectif est de cibler prioritairement les individus dont la perte aurait le plus fort impact économique sur l'entreprise. Une matrice coût-bénéfice a été construite pour déterminer le seuil optimal d'intervention.</a:t>
            </a:r>
            <a:endParaRPr lang="en-US" sz="1750" dirty="0"/>
          </a:p>
        </p:txBody>
      </p:sp>
      <p:sp>
        <p:nvSpPr>
          <p:cNvPr id="12" name="Text 9"/>
          <p:cNvSpPr/>
          <p:nvPr/>
        </p:nvSpPr>
        <p:spPr>
          <a:xfrm>
            <a:off x="4040386" y="4618077"/>
            <a:ext cx="4327327" cy="671751"/>
          </a:xfrm>
          <a:prstGeom prst="rect">
            <a:avLst/>
          </a:prstGeom>
          <a:noFill/>
          <a:ln/>
        </p:spPr>
        <p:txBody>
          <a:bodyPr wrap="square" lIns="0" tIns="0" rIns="0" bIns="0" rtlCol="0" anchor="t"/>
          <a:lstStyle/>
          <a:p>
            <a:pPr marL="342900" indent="-342900" algn="l">
              <a:lnSpc>
                <a:spcPts val="2600"/>
              </a:lnSpc>
              <a:buSzPct val="100000"/>
              <a:buChar char="•"/>
            </a:pPr>
            <a:r>
              <a:rPr lang="en-US" sz="1750" dirty="0">
                <a:solidFill>
                  <a:srgbClr val="3D3838"/>
                </a:solidFill>
                <a:latin typeface="Source Sans 3" pitchFamily="34" charset="0"/>
                <a:ea typeface="Source Sans 3" pitchFamily="34" charset="-122"/>
                <a:cs typeface="Source Sans 3" pitchFamily="34" charset="-120"/>
              </a:rPr>
              <a:t>Coût moyen d'une action de rétention : </a:t>
            </a:r>
            <a:r>
              <a:rPr lang="en-US" sz="1750" b="1" dirty="0">
                <a:solidFill>
                  <a:srgbClr val="3D3838"/>
                </a:solidFill>
                <a:latin typeface="Source Sans 3" pitchFamily="34" charset="0"/>
                <a:ea typeface="Source Sans 3" pitchFamily="34" charset="-122"/>
                <a:cs typeface="Source Sans 3" pitchFamily="34" charset="-120"/>
              </a:rPr>
              <a:t>300-500 €</a:t>
            </a:r>
            <a:endParaRPr lang="en-US" sz="1750" dirty="0"/>
          </a:p>
        </p:txBody>
      </p:sp>
      <p:sp>
        <p:nvSpPr>
          <p:cNvPr id="13" name="Text 10"/>
          <p:cNvSpPr/>
          <p:nvPr/>
        </p:nvSpPr>
        <p:spPr>
          <a:xfrm>
            <a:off x="4040386" y="5368171"/>
            <a:ext cx="4327327" cy="671751"/>
          </a:xfrm>
          <a:prstGeom prst="rect">
            <a:avLst/>
          </a:prstGeom>
          <a:noFill/>
          <a:ln/>
        </p:spPr>
        <p:txBody>
          <a:bodyPr wrap="square" lIns="0" tIns="0" rIns="0" bIns="0" rtlCol="0" anchor="t"/>
          <a:lstStyle/>
          <a:p>
            <a:pPr marL="342900" indent="-342900" algn="l">
              <a:lnSpc>
                <a:spcPts val="2600"/>
              </a:lnSpc>
              <a:buSzPct val="100000"/>
              <a:buChar char="•"/>
            </a:pPr>
            <a:r>
              <a:rPr lang="en-US" sz="1750" dirty="0">
                <a:solidFill>
                  <a:srgbClr val="3D3838"/>
                </a:solidFill>
                <a:latin typeface="Source Sans 3" pitchFamily="34" charset="0"/>
                <a:ea typeface="Source Sans 3" pitchFamily="34" charset="-122"/>
                <a:cs typeface="Source Sans 3" pitchFamily="34" charset="-120"/>
              </a:rPr>
              <a:t>Taux de succès estimé des actions : </a:t>
            </a:r>
            <a:r>
              <a:rPr lang="en-US" sz="1750" b="1" dirty="0">
                <a:solidFill>
                  <a:srgbClr val="3D3838"/>
                </a:solidFill>
                <a:latin typeface="Source Sans 3" pitchFamily="34" charset="0"/>
                <a:ea typeface="Source Sans 3" pitchFamily="34" charset="-122"/>
                <a:cs typeface="Source Sans 3" pitchFamily="34" charset="-120"/>
              </a:rPr>
              <a:t>40-60%</a:t>
            </a:r>
            <a:endParaRPr lang="en-US" sz="1750" dirty="0"/>
          </a:p>
        </p:txBody>
      </p:sp>
      <p:sp>
        <p:nvSpPr>
          <p:cNvPr id="14" name="Text 11"/>
          <p:cNvSpPr/>
          <p:nvPr/>
        </p:nvSpPr>
        <p:spPr>
          <a:xfrm>
            <a:off x="4040386" y="6118265"/>
            <a:ext cx="4327327" cy="335875"/>
          </a:xfrm>
          <a:prstGeom prst="rect">
            <a:avLst/>
          </a:prstGeom>
          <a:noFill/>
          <a:ln/>
        </p:spPr>
        <p:txBody>
          <a:bodyPr wrap="none" lIns="0" tIns="0" rIns="0" bIns="0" rtlCol="0" anchor="t"/>
          <a:lstStyle/>
          <a:p>
            <a:pPr marL="342900" indent="-342900" algn="l">
              <a:lnSpc>
                <a:spcPts val="2600"/>
              </a:lnSpc>
              <a:buSzPct val="100000"/>
              <a:buChar char="•"/>
            </a:pPr>
            <a:r>
              <a:rPr lang="en-US" sz="1750" dirty="0">
                <a:solidFill>
                  <a:srgbClr val="3D3838"/>
                </a:solidFill>
                <a:latin typeface="Source Sans 3" pitchFamily="34" charset="0"/>
                <a:ea typeface="Source Sans 3" pitchFamily="34" charset="-122"/>
                <a:cs typeface="Source Sans 3" pitchFamily="34" charset="-120"/>
              </a:rPr>
              <a:t>ROI attendu par client sauvé : +180%</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660202" y="518755"/>
            <a:ext cx="9549884" cy="428744"/>
          </a:xfrm>
          <a:prstGeom prst="rect">
            <a:avLst/>
          </a:prstGeom>
          <a:noFill/>
          <a:ln/>
        </p:spPr>
        <p:txBody>
          <a:bodyPr wrap="none" lIns="0" tIns="0" rIns="0" bIns="0" rtlCol="0" anchor="t"/>
          <a:lstStyle/>
          <a:p>
            <a:pPr marL="0" indent="0" algn="l">
              <a:lnSpc>
                <a:spcPts val="3350"/>
              </a:lnSpc>
              <a:buNone/>
            </a:pPr>
            <a:r>
              <a:rPr lang="en-US" sz="2700" b="1" dirty="0">
                <a:solidFill>
                  <a:srgbClr val="000000"/>
                </a:solidFill>
                <a:latin typeface="Montserrat Bold" pitchFamily="34" charset="0"/>
                <a:ea typeface="Montserrat Bold" pitchFamily="34" charset="-122"/>
                <a:cs typeface="Montserrat Bold" pitchFamily="34" charset="-120"/>
              </a:rPr>
              <a:t>Segmentation des Clients selon le Risque et la Valeur</a:t>
            </a:r>
            <a:endParaRPr lang="en-US" sz="2700" dirty="0"/>
          </a:p>
        </p:txBody>
      </p:sp>
      <p:sp>
        <p:nvSpPr>
          <p:cNvPr id="3" name="Shape 1"/>
          <p:cNvSpPr/>
          <p:nvPr/>
        </p:nvSpPr>
        <p:spPr>
          <a:xfrm>
            <a:off x="660202" y="1230392"/>
            <a:ext cx="13309997" cy="1483162"/>
          </a:xfrm>
          <a:prstGeom prst="roundRect">
            <a:avLst>
              <a:gd name="adj" fmla="val 1908"/>
            </a:avLst>
          </a:prstGeom>
          <a:solidFill>
            <a:srgbClr val="FFFFFF"/>
          </a:solidFill>
          <a:ln w="22860">
            <a:solidFill>
              <a:srgbClr val="D8D4D4"/>
            </a:solidFill>
            <a:prstDash val="solid"/>
          </a:ln>
        </p:spPr>
      </p:sp>
      <p:sp>
        <p:nvSpPr>
          <p:cNvPr id="4" name="Shape 2"/>
          <p:cNvSpPr/>
          <p:nvPr/>
        </p:nvSpPr>
        <p:spPr>
          <a:xfrm>
            <a:off x="683062" y="1253252"/>
            <a:ext cx="754618" cy="1437442"/>
          </a:xfrm>
          <a:prstGeom prst="roundRect">
            <a:avLst>
              <a:gd name="adj" fmla="val 115"/>
            </a:avLst>
          </a:prstGeom>
          <a:solidFill>
            <a:srgbClr val="F2EEEE"/>
          </a:solidFill>
          <a:ln/>
        </p:spPr>
      </p:sp>
      <p:sp>
        <p:nvSpPr>
          <p:cNvPr id="5" name="Text 3"/>
          <p:cNvSpPr/>
          <p:nvPr/>
        </p:nvSpPr>
        <p:spPr>
          <a:xfrm>
            <a:off x="918924" y="1795105"/>
            <a:ext cx="282893" cy="353616"/>
          </a:xfrm>
          <a:prstGeom prst="rect">
            <a:avLst/>
          </a:prstGeom>
          <a:noFill/>
          <a:ln/>
        </p:spPr>
        <p:txBody>
          <a:bodyPr wrap="none" lIns="0" tIns="0" rIns="0" bIns="0" rtlCol="0" anchor="t"/>
          <a:lstStyle/>
          <a:p>
            <a:pPr marL="0" indent="0" algn="l">
              <a:lnSpc>
                <a:spcPts val="2200"/>
              </a:lnSpc>
              <a:buNone/>
            </a:pPr>
            <a:r>
              <a:rPr lang="en-US" sz="2200" b="1" dirty="0">
                <a:solidFill>
                  <a:srgbClr val="3D3838"/>
                </a:solidFill>
                <a:latin typeface="Montserrat Bold" pitchFamily="34" charset="0"/>
                <a:ea typeface="Montserrat Bold" pitchFamily="34" charset="-122"/>
                <a:cs typeface="Montserrat Bold" pitchFamily="34" charset="-120"/>
              </a:rPr>
              <a:t>1</a:t>
            </a:r>
            <a:endParaRPr lang="en-US" sz="2200" dirty="0"/>
          </a:p>
        </p:txBody>
      </p:sp>
      <p:sp>
        <p:nvSpPr>
          <p:cNvPr id="6" name="Text 4"/>
          <p:cNvSpPr/>
          <p:nvPr/>
        </p:nvSpPr>
        <p:spPr>
          <a:xfrm>
            <a:off x="1626275" y="1441847"/>
            <a:ext cx="2143720" cy="268010"/>
          </a:xfrm>
          <a:prstGeom prst="rect">
            <a:avLst/>
          </a:prstGeom>
          <a:noFill/>
          <a:ln/>
        </p:spPr>
        <p:txBody>
          <a:bodyPr wrap="none" lIns="0" tIns="0" rIns="0" bIns="0" rtlCol="0" anchor="t"/>
          <a:lstStyle/>
          <a:p>
            <a:pPr marL="0" indent="0" algn="l">
              <a:lnSpc>
                <a:spcPts val="2100"/>
              </a:lnSpc>
              <a:buNone/>
            </a:pPr>
            <a:r>
              <a:rPr lang="en-US" sz="1650" b="1" dirty="0">
                <a:solidFill>
                  <a:srgbClr val="3D3838"/>
                </a:solidFill>
                <a:latin typeface="Montserrat Bold" pitchFamily="34" charset="0"/>
                <a:ea typeface="Montserrat Bold" pitchFamily="34" charset="-122"/>
                <a:cs typeface="Montserrat Bold" pitchFamily="34" charset="-120"/>
              </a:rPr>
              <a:t>Priorité Maximale</a:t>
            </a:r>
            <a:endParaRPr lang="en-US" sz="1650" dirty="0"/>
          </a:p>
        </p:txBody>
      </p:sp>
      <p:sp>
        <p:nvSpPr>
          <p:cNvPr id="7" name="Text 5"/>
          <p:cNvSpPr/>
          <p:nvPr/>
        </p:nvSpPr>
        <p:spPr>
          <a:xfrm>
            <a:off x="1626275" y="1822966"/>
            <a:ext cx="12132469" cy="283012"/>
          </a:xfrm>
          <a:prstGeom prst="rect">
            <a:avLst/>
          </a:prstGeom>
          <a:noFill/>
          <a:ln/>
        </p:spPr>
        <p:txBody>
          <a:bodyPr wrap="none" lIns="0" tIns="0" rIns="0" bIns="0" rtlCol="0" anchor="t"/>
          <a:lstStyle/>
          <a:p>
            <a:pPr marL="0" indent="0" algn="l">
              <a:lnSpc>
                <a:spcPts val="2200"/>
              </a:lnSpc>
              <a:buNone/>
            </a:pPr>
            <a:r>
              <a:rPr lang="en-US" sz="1450" b="1" dirty="0">
                <a:solidFill>
                  <a:srgbClr val="3D3838"/>
                </a:solidFill>
                <a:latin typeface="Source Sans 3" pitchFamily="34" charset="0"/>
                <a:ea typeface="Source Sans 3" pitchFamily="34" charset="-122"/>
                <a:cs typeface="Source Sans 3" pitchFamily="34" charset="-120"/>
              </a:rPr>
              <a:t>Haut CLV &amp; Risque Élevé</a:t>
            </a:r>
            <a:endParaRPr lang="en-US" sz="1450" dirty="0"/>
          </a:p>
        </p:txBody>
      </p:sp>
      <p:sp>
        <p:nvSpPr>
          <p:cNvPr id="8" name="Text 6"/>
          <p:cNvSpPr/>
          <p:nvPr/>
        </p:nvSpPr>
        <p:spPr>
          <a:xfrm>
            <a:off x="1626275" y="2219087"/>
            <a:ext cx="12132469" cy="283012"/>
          </a:xfrm>
          <a:prstGeom prst="rect">
            <a:avLst/>
          </a:prstGeom>
          <a:noFill/>
          <a:ln/>
        </p:spPr>
        <p:txBody>
          <a:bodyPr wrap="none" lIns="0" tIns="0" rIns="0" bIns="0" rtlCol="0" anchor="t"/>
          <a:lstStyle/>
          <a:p>
            <a:pPr marL="0" indent="0" algn="l">
              <a:lnSpc>
                <a:spcPts val="2200"/>
              </a:lnSpc>
              <a:buNone/>
            </a:pPr>
            <a:r>
              <a:rPr lang="en-US" sz="1450" dirty="0">
                <a:solidFill>
                  <a:srgbClr val="3D3838"/>
                </a:solidFill>
                <a:latin typeface="Source Sans 3" pitchFamily="34" charset="0"/>
                <a:ea typeface="Source Sans 3" pitchFamily="34" charset="-122"/>
                <a:cs typeface="Source Sans 3" pitchFamily="34" charset="-120"/>
              </a:rPr>
              <a:t>Action immédiate avec approche personnalisée et suivi rapproché. Budget alloué : jusqu'à 15% du CLV.</a:t>
            </a:r>
            <a:endParaRPr lang="en-US" sz="1450" dirty="0"/>
          </a:p>
        </p:txBody>
      </p:sp>
      <p:sp>
        <p:nvSpPr>
          <p:cNvPr id="9" name="Shape 7"/>
          <p:cNvSpPr/>
          <p:nvPr/>
        </p:nvSpPr>
        <p:spPr>
          <a:xfrm>
            <a:off x="660202" y="2902148"/>
            <a:ext cx="13309997" cy="1483162"/>
          </a:xfrm>
          <a:prstGeom prst="roundRect">
            <a:avLst>
              <a:gd name="adj" fmla="val 1908"/>
            </a:avLst>
          </a:prstGeom>
          <a:solidFill>
            <a:srgbClr val="FFFFFF"/>
          </a:solidFill>
          <a:ln w="22860">
            <a:solidFill>
              <a:srgbClr val="D8D4D4"/>
            </a:solidFill>
            <a:prstDash val="solid"/>
          </a:ln>
        </p:spPr>
      </p:sp>
      <p:sp>
        <p:nvSpPr>
          <p:cNvPr id="10" name="Shape 8"/>
          <p:cNvSpPr/>
          <p:nvPr/>
        </p:nvSpPr>
        <p:spPr>
          <a:xfrm>
            <a:off x="683062" y="2925008"/>
            <a:ext cx="754618" cy="1437442"/>
          </a:xfrm>
          <a:prstGeom prst="roundRect">
            <a:avLst>
              <a:gd name="adj" fmla="val 115"/>
            </a:avLst>
          </a:prstGeom>
          <a:solidFill>
            <a:srgbClr val="F2EEEE"/>
          </a:solidFill>
          <a:ln/>
        </p:spPr>
      </p:sp>
      <p:sp>
        <p:nvSpPr>
          <p:cNvPr id="11" name="Text 9"/>
          <p:cNvSpPr/>
          <p:nvPr/>
        </p:nvSpPr>
        <p:spPr>
          <a:xfrm>
            <a:off x="918924" y="3466862"/>
            <a:ext cx="282893" cy="353616"/>
          </a:xfrm>
          <a:prstGeom prst="rect">
            <a:avLst/>
          </a:prstGeom>
          <a:noFill/>
          <a:ln/>
        </p:spPr>
        <p:txBody>
          <a:bodyPr wrap="none" lIns="0" tIns="0" rIns="0" bIns="0" rtlCol="0" anchor="t"/>
          <a:lstStyle/>
          <a:p>
            <a:pPr marL="0" indent="0" algn="l">
              <a:lnSpc>
                <a:spcPts val="2200"/>
              </a:lnSpc>
              <a:buNone/>
            </a:pPr>
            <a:r>
              <a:rPr lang="en-US" sz="2200" b="1" dirty="0">
                <a:solidFill>
                  <a:srgbClr val="3D3838"/>
                </a:solidFill>
                <a:latin typeface="Montserrat Bold" pitchFamily="34" charset="0"/>
                <a:ea typeface="Montserrat Bold" pitchFamily="34" charset="-122"/>
                <a:cs typeface="Montserrat Bold" pitchFamily="34" charset="-120"/>
              </a:rPr>
              <a:t>2</a:t>
            </a:r>
            <a:endParaRPr lang="en-US" sz="2200" dirty="0"/>
          </a:p>
        </p:txBody>
      </p:sp>
      <p:sp>
        <p:nvSpPr>
          <p:cNvPr id="12" name="Text 10"/>
          <p:cNvSpPr/>
          <p:nvPr/>
        </p:nvSpPr>
        <p:spPr>
          <a:xfrm>
            <a:off x="1626275" y="3113603"/>
            <a:ext cx="2143720" cy="268010"/>
          </a:xfrm>
          <a:prstGeom prst="rect">
            <a:avLst/>
          </a:prstGeom>
          <a:noFill/>
          <a:ln/>
        </p:spPr>
        <p:txBody>
          <a:bodyPr wrap="none" lIns="0" tIns="0" rIns="0" bIns="0" rtlCol="0" anchor="t"/>
          <a:lstStyle/>
          <a:p>
            <a:pPr marL="0" indent="0" algn="l">
              <a:lnSpc>
                <a:spcPts val="2100"/>
              </a:lnSpc>
              <a:buNone/>
            </a:pPr>
            <a:r>
              <a:rPr lang="en-US" sz="1650" b="1" dirty="0">
                <a:solidFill>
                  <a:srgbClr val="3D3838"/>
                </a:solidFill>
                <a:latin typeface="Montserrat Bold" pitchFamily="34" charset="0"/>
                <a:ea typeface="Montserrat Bold" pitchFamily="34" charset="-122"/>
                <a:cs typeface="Montserrat Bold" pitchFamily="34" charset="-120"/>
              </a:rPr>
              <a:t>Priorité Haute</a:t>
            </a:r>
            <a:endParaRPr lang="en-US" sz="1650" dirty="0"/>
          </a:p>
        </p:txBody>
      </p:sp>
      <p:sp>
        <p:nvSpPr>
          <p:cNvPr id="13" name="Text 11"/>
          <p:cNvSpPr/>
          <p:nvPr/>
        </p:nvSpPr>
        <p:spPr>
          <a:xfrm>
            <a:off x="1626275" y="3494723"/>
            <a:ext cx="12132469" cy="283012"/>
          </a:xfrm>
          <a:prstGeom prst="rect">
            <a:avLst/>
          </a:prstGeom>
          <a:noFill/>
          <a:ln/>
        </p:spPr>
        <p:txBody>
          <a:bodyPr wrap="none" lIns="0" tIns="0" rIns="0" bIns="0" rtlCol="0" anchor="t"/>
          <a:lstStyle/>
          <a:p>
            <a:pPr marL="0" indent="0" algn="l">
              <a:lnSpc>
                <a:spcPts val="2200"/>
              </a:lnSpc>
              <a:buNone/>
            </a:pPr>
            <a:r>
              <a:rPr lang="en-US" sz="1450" b="1" dirty="0">
                <a:solidFill>
                  <a:srgbClr val="3D3838"/>
                </a:solidFill>
                <a:latin typeface="Source Sans 3" pitchFamily="34" charset="0"/>
                <a:ea typeface="Source Sans 3" pitchFamily="34" charset="-122"/>
                <a:cs typeface="Source Sans 3" pitchFamily="34" charset="-120"/>
              </a:rPr>
              <a:t>Moyen CLV &amp; Risque Élevé</a:t>
            </a:r>
            <a:endParaRPr lang="en-US" sz="1450" dirty="0"/>
          </a:p>
        </p:txBody>
      </p:sp>
      <p:sp>
        <p:nvSpPr>
          <p:cNvPr id="14" name="Text 12"/>
          <p:cNvSpPr/>
          <p:nvPr/>
        </p:nvSpPr>
        <p:spPr>
          <a:xfrm>
            <a:off x="1626275" y="3890843"/>
            <a:ext cx="12132469" cy="283012"/>
          </a:xfrm>
          <a:prstGeom prst="rect">
            <a:avLst/>
          </a:prstGeom>
          <a:noFill/>
          <a:ln/>
        </p:spPr>
        <p:txBody>
          <a:bodyPr wrap="none" lIns="0" tIns="0" rIns="0" bIns="0" rtlCol="0" anchor="t"/>
          <a:lstStyle/>
          <a:p>
            <a:pPr marL="0" indent="0" algn="l">
              <a:lnSpc>
                <a:spcPts val="2200"/>
              </a:lnSpc>
              <a:buNone/>
            </a:pPr>
            <a:r>
              <a:rPr lang="en-US" sz="1450" dirty="0">
                <a:solidFill>
                  <a:srgbClr val="3D3838"/>
                </a:solidFill>
                <a:latin typeface="Source Sans 3" pitchFamily="34" charset="0"/>
                <a:ea typeface="Source Sans 3" pitchFamily="34" charset="-122"/>
                <a:cs typeface="Source Sans 3" pitchFamily="34" charset="-120"/>
              </a:rPr>
              <a:t>Action automatisée via campagnes ciblées et offres standards. Intervention dans les 48h.</a:t>
            </a:r>
            <a:endParaRPr lang="en-US" sz="1450" dirty="0"/>
          </a:p>
        </p:txBody>
      </p:sp>
      <p:sp>
        <p:nvSpPr>
          <p:cNvPr id="15" name="Shape 13"/>
          <p:cNvSpPr/>
          <p:nvPr/>
        </p:nvSpPr>
        <p:spPr>
          <a:xfrm>
            <a:off x="660202" y="4573905"/>
            <a:ext cx="13309997" cy="1483162"/>
          </a:xfrm>
          <a:prstGeom prst="roundRect">
            <a:avLst>
              <a:gd name="adj" fmla="val 1908"/>
            </a:avLst>
          </a:prstGeom>
          <a:solidFill>
            <a:srgbClr val="FFFFFF"/>
          </a:solidFill>
          <a:ln w="22860">
            <a:solidFill>
              <a:srgbClr val="D8D4D4"/>
            </a:solidFill>
            <a:prstDash val="solid"/>
          </a:ln>
        </p:spPr>
      </p:sp>
      <p:sp>
        <p:nvSpPr>
          <p:cNvPr id="16" name="Shape 14"/>
          <p:cNvSpPr/>
          <p:nvPr/>
        </p:nvSpPr>
        <p:spPr>
          <a:xfrm>
            <a:off x="683062" y="4596765"/>
            <a:ext cx="754618" cy="1437442"/>
          </a:xfrm>
          <a:prstGeom prst="roundRect">
            <a:avLst>
              <a:gd name="adj" fmla="val 115"/>
            </a:avLst>
          </a:prstGeom>
          <a:solidFill>
            <a:srgbClr val="F2EEEE"/>
          </a:solidFill>
          <a:ln/>
        </p:spPr>
      </p:sp>
      <p:sp>
        <p:nvSpPr>
          <p:cNvPr id="17" name="Text 15"/>
          <p:cNvSpPr/>
          <p:nvPr/>
        </p:nvSpPr>
        <p:spPr>
          <a:xfrm>
            <a:off x="918924" y="5138618"/>
            <a:ext cx="282893" cy="353616"/>
          </a:xfrm>
          <a:prstGeom prst="rect">
            <a:avLst/>
          </a:prstGeom>
          <a:noFill/>
          <a:ln/>
        </p:spPr>
        <p:txBody>
          <a:bodyPr wrap="none" lIns="0" tIns="0" rIns="0" bIns="0" rtlCol="0" anchor="t"/>
          <a:lstStyle/>
          <a:p>
            <a:pPr marL="0" indent="0" algn="l">
              <a:lnSpc>
                <a:spcPts val="2200"/>
              </a:lnSpc>
              <a:buNone/>
            </a:pPr>
            <a:r>
              <a:rPr lang="en-US" sz="2200" b="1" dirty="0">
                <a:solidFill>
                  <a:srgbClr val="3D3838"/>
                </a:solidFill>
                <a:latin typeface="Montserrat Bold" pitchFamily="34" charset="0"/>
                <a:ea typeface="Montserrat Bold" pitchFamily="34" charset="-122"/>
                <a:cs typeface="Montserrat Bold" pitchFamily="34" charset="-120"/>
              </a:rPr>
              <a:t>3</a:t>
            </a:r>
            <a:endParaRPr lang="en-US" sz="2200" dirty="0"/>
          </a:p>
        </p:txBody>
      </p:sp>
      <p:sp>
        <p:nvSpPr>
          <p:cNvPr id="18" name="Text 16"/>
          <p:cNvSpPr/>
          <p:nvPr/>
        </p:nvSpPr>
        <p:spPr>
          <a:xfrm>
            <a:off x="1626275" y="4785360"/>
            <a:ext cx="2143720" cy="268010"/>
          </a:xfrm>
          <a:prstGeom prst="rect">
            <a:avLst/>
          </a:prstGeom>
          <a:noFill/>
          <a:ln/>
        </p:spPr>
        <p:txBody>
          <a:bodyPr wrap="none" lIns="0" tIns="0" rIns="0" bIns="0" rtlCol="0" anchor="t"/>
          <a:lstStyle/>
          <a:p>
            <a:pPr marL="0" indent="0" algn="l">
              <a:lnSpc>
                <a:spcPts val="2100"/>
              </a:lnSpc>
              <a:buNone/>
            </a:pPr>
            <a:r>
              <a:rPr lang="en-US" sz="1650" b="1" dirty="0">
                <a:solidFill>
                  <a:srgbClr val="3D3838"/>
                </a:solidFill>
                <a:latin typeface="Montserrat Bold" pitchFamily="34" charset="0"/>
                <a:ea typeface="Montserrat Bold" pitchFamily="34" charset="-122"/>
                <a:cs typeface="Montserrat Bold" pitchFamily="34" charset="-120"/>
              </a:rPr>
              <a:t>Priorité Modérée</a:t>
            </a:r>
            <a:endParaRPr lang="en-US" sz="1650" dirty="0"/>
          </a:p>
        </p:txBody>
      </p:sp>
      <p:sp>
        <p:nvSpPr>
          <p:cNvPr id="19" name="Text 17"/>
          <p:cNvSpPr/>
          <p:nvPr/>
        </p:nvSpPr>
        <p:spPr>
          <a:xfrm>
            <a:off x="1626275" y="5166479"/>
            <a:ext cx="12132469" cy="283012"/>
          </a:xfrm>
          <a:prstGeom prst="rect">
            <a:avLst/>
          </a:prstGeom>
          <a:noFill/>
          <a:ln/>
        </p:spPr>
        <p:txBody>
          <a:bodyPr wrap="none" lIns="0" tIns="0" rIns="0" bIns="0" rtlCol="0" anchor="t"/>
          <a:lstStyle/>
          <a:p>
            <a:pPr marL="0" indent="0" algn="l">
              <a:lnSpc>
                <a:spcPts val="2200"/>
              </a:lnSpc>
              <a:buNone/>
            </a:pPr>
            <a:r>
              <a:rPr lang="en-US" sz="1450" b="1" dirty="0">
                <a:solidFill>
                  <a:srgbClr val="3D3838"/>
                </a:solidFill>
                <a:latin typeface="Source Sans 3" pitchFamily="34" charset="0"/>
                <a:ea typeface="Source Sans 3" pitchFamily="34" charset="-122"/>
                <a:cs typeface="Source Sans 3" pitchFamily="34" charset="-120"/>
              </a:rPr>
              <a:t>Bas CLV &amp; Risque Élevé</a:t>
            </a:r>
            <a:endParaRPr lang="en-US" sz="1450" dirty="0"/>
          </a:p>
        </p:txBody>
      </p:sp>
      <p:sp>
        <p:nvSpPr>
          <p:cNvPr id="20" name="Text 18"/>
          <p:cNvSpPr/>
          <p:nvPr/>
        </p:nvSpPr>
        <p:spPr>
          <a:xfrm>
            <a:off x="1626275" y="5562600"/>
            <a:ext cx="12132469" cy="283012"/>
          </a:xfrm>
          <a:prstGeom prst="rect">
            <a:avLst/>
          </a:prstGeom>
          <a:noFill/>
          <a:ln/>
        </p:spPr>
        <p:txBody>
          <a:bodyPr wrap="none" lIns="0" tIns="0" rIns="0" bIns="0" rtlCol="0" anchor="t"/>
          <a:lstStyle/>
          <a:p>
            <a:pPr marL="0" indent="0" algn="l">
              <a:lnSpc>
                <a:spcPts val="2200"/>
              </a:lnSpc>
              <a:buNone/>
            </a:pPr>
            <a:r>
              <a:rPr lang="en-US" sz="1450" dirty="0">
                <a:solidFill>
                  <a:srgbClr val="3D3838"/>
                </a:solidFill>
                <a:latin typeface="Source Sans 3" pitchFamily="34" charset="0"/>
                <a:ea typeface="Source Sans 3" pitchFamily="34" charset="-122"/>
                <a:cs typeface="Source Sans 3" pitchFamily="34" charset="-120"/>
              </a:rPr>
              <a:t>Suivi limité avec actions low-cost. Focus sur l'amélioration des conditions générales.</a:t>
            </a:r>
            <a:endParaRPr lang="en-US" sz="1450" dirty="0"/>
          </a:p>
        </p:txBody>
      </p:sp>
      <p:sp>
        <p:nvSpPr>
          <p:cNvPr id="21" name="Shape 19"/>
          <p:cNvSpPr/>
          <p:nvPr/>
        </p:nvSpPr>
        <p:spPr>
          <a:xfrm>
            <a:off x="660202" y="6245662"/>
            <a:ext cx="13309997" cy="1483162"/>
          </a:xfrm>
          <a:prstGeom prst="roundRect">
            <a:avLst>
              <a:gd name="adj" fmla="val 1908"/>
            </a:avLst>
          </a:prstGeom>
          <a:solidFill>
            <a:srgbClr val="FFFFFF"/>
          </a:solidFill>
          <a:ln w="22860">
            <a:solidFill>
              <a:srgbClr val="D8D4D4"/>
            </a:solidFill>
            <a:prstDash val="solid"/>
          </a:ln>
        </p:spPr>
      </p:sp>
      <p:sp>
        <p:nvSpPr>
          <p:cNvPr id="22" name="Shape 20"/>
          <p:cNvSpPr/>
          <p:nvPr/>
        </p:nvSpPr>
        <p:spPr>
          <a:xfrm>
            <a:off x="683062" y="6268522"/>
            <a:ext cx="754618" cy="1437442"/>
          </a:xfrm>
          <a:prstGeom prst="roundRect">
            <a:avLst>
              <a:gd name="adj" fmla="val 115"/>
            </a:avLst>
          </a:prstGeom>
          <a:solidFill>
            <a:srgbClr val="F2EEEE"/>
          </a:solidFill>
          <a:ln/>
        </p:spPr>
      </p:sp>
      <p:sp>
        <p:nvSpPr>
          <p:cNvPr id="23" name="Text 21"/>
          <p:cNvSpPr/>
          <p:nvPr/>
        </p:nvSpPr>
        <p:spPr>
          <a:xfrm>
            <a:off x="918924" y="6810375"/>
            <a:ext cx="282893" cy="353616"/>
          </a:xfrm>
          <a:prstGeom prst="rect">
            <a:avLst/>
          </a:prstGeom>
          <a:noFill/>
          <a:ln/>
        </p:spPr>
        <p:txBody>
          <a:bodyPr wrap="none" lIns="0" tIns="0" rIns="0" bIns="0" rtlCol="0" anchor="t"/>
          <a:lstStyle/>
          <a:p>
            <a:pPr marL="0" indent="0" algn="l">
              <a:lnSpc>
                <a:spcPts val="2200"/>
              </a:lnSpc>
              <a:buNone/>
            </a:pPr>
            <a:r>
              <a:rPr lang="en-US" sz="2200" b="1" dirty="0">
                <a:solidFill>
                  <a:srgbClr val="3D3838"/>
                </a:solidFill>
                <a:latin typeface="Montserrat Bold" pitchFamily="34" charset="0"/>
                <a:ea typeface="Montserrat Bold" pitchFamily="34" charset="-122"/>
                <a:cs typeface="Montserrat Bold" pitchFamily="34" charset="-120"/>
              </a:rPr>
              <a:t>4</a:t>
            </a:r>
            <a:endParaRPr lang="en-US" sz="2200" dirty="0"/>
          </a:p>
        </p:txBody>
      </p:sp>
      <p:sp>
        <p:nvSpPr>
          <p:cNvPr id="24" name="Text 22"/>
          <p:cNvSpPr/>
          <p:nvPr/>
        </p:nvSpPr>
        <p:spPr>
          <a:xfrm>
            <a:off x="1626275" y="6457117"/>
            <a:ext cx="2143720" cy="268010"/>
          </a:xfrm>
          <a:prstGeom prst="rect">
            <a:avLst/>
          </a:prstGeom>
          <a:noFill/>
          <a:ln/>
        </p:spPr>
        <p:txBody>
          <a:bodyPr wrap="none" lIns="0" tIns="0" rIns="0" bIns="0" rtlCol="0" anchor="t"/>
          <a:lstStyle/>
          <a:p>
            <a:pPr marL="0" indent="0" algn="l">
              <a:lnSpc>
                <a:spcPts val="2100"/>
              </a:lnSpc>
              <a:buNone/>
            </a:pPr>
            <a:r>
              <a:rPr lang="en-US" sz="1650" b="1" dirty="0">
                <a:solidFill>
                  <a:srgbClr val="3D3838"/>
                </a:solidFill>
                <a:latin typeface="Montserrat Bold" pitchFamily="34" charset="0"/>
                <a:ea typeface="Montserrat Bold" pitchFamily="34" charset="-122"/>
                <a:cs typeface="Montserrat Bold" pitchFamily="34" charset="-120"/>
              </a:rPr>
              <a:t>Monitoring</a:t>
            </a:r>
            <a:endParaRPr lang="en-US" sz="1650" dirty="0"/>
          </a:p>
        </p:txBody>
      </p:sp>
      <p:sp>
        <p:nvSpPr>
          <p:cNvPr id="25" name="Text 23"/>
          <p:cNvSpPr/>
          <p:nvPr/>
        </p:nvSpPr>
        <p:spPr>
          <a:xfrm>
            <a:off x="1626275" y="6838236"/>
            <a:ext cx="12132469" cy="283012"/>
          </a:xfrm>
          <a:prstGeom prst="rect">
            <a:avLst/>
          </a:prstGeom>
          <a:noFill/>
          <a:ln/>
        </p:spPr>
        <p:txBody>
          <a:bodyPr wrap="none" lIns="0" tIns="0" rIns="0" bIns="0" rtlCol="0" anchor="t"/>
          <a:lstStyle/>
          <a:p>
            <a:pPr marL="0" indent="0" algn="l">
              <a:lnSpc>
                <a:spcPts val="2200"/>
              </a:lnSpc>
              <a:buNone/>
            </a:pPr>
            <a:r>
              <a:rPr lang="en-US" sz="1450" b="1" dirty="0">
                <a:solidFill>
                  <a:srgbClr val="3D3838"/>
                </a:solidFill>
                <a:latin typeface="Source Sans 3" pitchFamily="34" charset="0"/>
                <a:ea typeface="Source Sans 3" pitchFamily="34" charset="-122"/>
                <a:cs typeface="Source Sans 3" pitchFamily="34" charset="-120"/>
              </a:rPr>
              <a:t>Tous CLV &amp; Bas Risque</a:t>
            </a:r>
            <a:endParaRPr lang="en-US" sz="1450" dirty="0"/>
          </a:p>
        </p:txBody>
      </p:sp>
      <p:sp>
        <p:nvSpPr>
          <p:cNvPr id="26" name="Text 24"/>
          <p:cNvSpPr/>
          <p:nvPr/>
        </p:nvSpPr>
        <p:spPr>
          <a:xfrm>
            <a:off x="1626275" y="7234357"/>
            <a:ext cx="12132469" cy="283012"/>
          </a:xfrm>
          <a:prstGeom prst="rect">
            <a:avLst/>
          </a:prstGeom>
          <a:noFill/>
          <a:ln/>
        </p:spPr>
        <p:txBody>
          <a:bodyPr wrap="none" lIns="0" tIns="0" rIns="0" bIns="0" rtlCol="0" anchor="t"/>
          <a:lstStyle/>
          <a:p>
            <a:pPr marL="0" indent="0" algn="l">
              <a:lnSpc>
                <a:spcPts val="2200"/>
              </a:lnSpc>
              <a:buNone/>
            </a:pPr>
            <a:r>
              <a:rPr lang="en-US" sz="1450" dirty="0">
                <a:solidFill>
                  <a:srgbClr val="3D3838"/>
                </a:solidFill>
                <a:latin typeface="Source Sans 3" pitchFamily="34" charset="0"/>
                <a:ea typeface="Source Sans 3" pitchFamily="34" charset="-122"/>
                <a:cs typeface="Source Sans 3" pitchFamily="34" charset="-120"/>
              </a:rPr>
              <a:t>Surveillance préventive et maintien de la satisfaction. Enquêtes trimestrielles.</a:t>
            </a:r>
            <a:endParaRPr lang="en-US" sz="1450" dirty="0"/>
          </a:p>
        </p:txBody>
      </p:sp>
    </p:spTree>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TotalTime>
  <Words>977</Words>
  <Application>Microsoft Office PowerPoint</Application>
  <PresentationFormat>Custom</PresentationFormat>
  <Paragraphs>161</Paragraphs>
  <Slides>14</Slides>
  <Notes>14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Calibri</vt:lpstr>
      <vt:lpstr>Arial</vt:lpstr>
      <vt:lpstr>Montserrat Bold</vt:lpstr>
      <vt:lpstr>Montserrat Light</vt:lpstr>
      <vt:lpstr>Source Sans 3</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cp:lastModifiedBy>PAOLA</cp:lastModifiedBy>
  <cp:revision>2</cp:revision>
  <dcterms:created xsi:type="dcterms:W3CDTF">2025-10-21T19:12:05Z</dcterms:created>
  <dcterms:modified xsi:type="dcterms:W3CDTF">2025-10-24T21:08:37Z</dcterms:modified>
</cp:coreProperties>
</file>